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64" r:id="rId2"/>
    <p:sldId id="262" r:id="rId3"/>
    <p:sldId id="276" r:id="rId4"/>
    <p:sldId id="259" r:id="rId5"/>
    <p:sldId id="261" r:id="rId6"/>
    <p:sldId id="260" r:id="rId7"/>
    <p:sldId id="270" r:id="rId8"/>
    <p:sldId id="271" r:id="rId9"/>
    <p:sldId id="272" r:id="rId10"/>
    <p:sldId id="273" r:id="rId11"/>
    <p:sldId id="275" r:id="rId12"/>
    <p:sldId id="281" r:id="rId13"/>
    <p:sldId id="282" r:id="rId14"/>
    <p:sldId id="283" r:id="rId15"/>
    <p:sldId id="268" r:id="rId16"/>
    <p:sldId id="269" r:id="rId17"/>
    <p:sldId id="284" r:id="rId18"/>
    <p:sldId id="285" r:id="rId19"/>
    <p:sldId id="286" r:id="rId20"/>
    <p:sldId id="258" r:id="rId21"/>
    <p:sldId id="26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193"/>
    <p:restoredTop sz="94649"/>
  </p:normalViewPr>
  <p:slideViewPr>
    <p:cSldViewPr snapToGrid="0">
      <p:cViewPr>
        <p:scale>
          <a:sx n="161" d="100"/>
          <a:sy n="161" d="100"/>
        </p:scale>
        <p:origin x="-2056" y="2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B702FC-59C3-FC4F-A183-43AAB0B0E243}" type="datetimeFigureOut">
              <a:rPr lang="en-US" smtClean="0"/>
              <a:t>3/21/25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057B93-7E94-7146-92D5-547B2D563354}" type="slidenum">
              <a:rPr lang="en-US" smtClean="0"/>
              <a:t>‹#›</a:t>
            </a:fld>
            <a:endParaRPr lang="en-US"/>
          </a:p>
        </p:txBody>
      </p:sp>
    </p:spTree>
    <p:extLst>
      <p:ext uri="{BB962C8B-B14F-4D97-AF65-F5344CB8AC3E}">
        <p14:creationId xmlns:p14="http://schemas.microsoft.com/office/powerpoint/2010/main" val="1331154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statute also made it illegal for the plaintiff to be either removed from the court’s jurisdiction while the case was pending or “subjected to any severity because of his or her application for freedom,” and permitted judges to require defendants to enter into recognizance if they feared their orders might be violated. </a:t>
            </a:r>
          </a:p>
          <a:p>
            <a:endParaRPr lang="en-US" dirty="0"/>
          </a:p>
        </p:txBody>
      </p:sp>
      <p:sp>
        <p:nvSpPr>
          <p:cNvPr id="4" name="Slide Number Placeholder 3"/>
          <p:cNvSpPr>
            <a:spLocks noGrp="1"/>
          </p:cNvSpPr>
          <p:nvPr>
            <p:ph type="sldNum" sz="quarter" idx="5"/>
          </p:nvPr>
        </p:nvSpPr>
        <p:spPr/>
        <p:txBody>
          <a:bodyPr/>
          <a:lstStyle/>
          <a:p>
            <a:fld id="{FC885954-1486-A648-8DA7-42B7B98EAF78}" type="slidenum">
              <a:rPr lang="en-US" smtClean="0"/>
              <a:t>13</a:t>
            </a:fld>
            <a:endParaRPr lang="en-US"/>
          </a:p>
        </p:txBody>
      </p:sp>
    </p:spTree>
    <p:extLst>
      <p:ext uri="{BB962C8B-B14F-4D97-AF65-F5344CB8AC3E}">
        <p14:creationId xmlns:p14="http://schemas.microsoft.com/office/powerpoint/2010/main" val="3665337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event that the defendant refused to do so, the judge was authorized to have the plaintiff taken into custody and, preferably, hired out until the case could be decided.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Finally, according to the statute, if the plaintiff was able to demonstrate—to a judge or a jury—that he or she had been wrongfully enslaved, the court had the power to free not only the plaintiff, but, if the plaintiff was a mother, and was entitled to her freedom before her children were born, any of her children as well.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1807 Act was subsequently revised on three occasions.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first of these revisions took place shortly after Missouri attained statehood. This 1824 Act required, rather than merely suggested, the legal form a freedom suit would take. Thereafter would-be plaintiffs were compelled to allege trespass in addition to assault and battery and false imprisonment. More importantly, this 1824 Act permitted those whose suits were successful to claim damages “as in other cases,” essentially providing for a form of reparation for enslavement that was deemed illegal.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Subsequent changes, however, were less favorable. An 1835 revision dropped language stating that plaintiffs were allowed to bring non-written evidence before the juries who tried their cases.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And finally, in 1845, a final revision rescinded the ability of freedom suit plaintiffs to recover compensation and obligated them to find a security to cover costs in the event that they lost.</a:t>
            </a:r>
          </a:p>
          <a:p>
            <a:endParaRPr lang="en-US" dirty="0"/>
          </a:p>
        </p:txBody>
      </p:sp>
      <p:sp>
        <p:nvSpPr>
          <p:cNvPr id="4" name="Slide Number Placeholder 3"/>
          <p:cNvSpPr>
            <a:spLocks noGrp="1"/>
          </p:cNvSpPr>
          <p:nvPr>
            <p:ph type="sldNum" sz="quarter" idx="5"/>
          </p:nvPr>
        </p:nvSpPr>
        <p:spPr/>
        <p:txBody>
          <a:bodyPr/>
          <a:lstStyle/>
          <a:p>
            <a:fld id="{FC885954-1486-A648-8DA7-42B7B98EAF78}" type="slidenum">
              <a:rPr lang="en-US" smtClean="0"/>
              <a:t>14</a:t>
            </a:fld>
            <a:endParaRPr lang="en-US"/>
          </a:p>
        </p:txBody>
      </p:sp>
    </p:spTree>
    <p:extLst>
      <p:ext uri="{BB962C8B-B14F-4D97-AF65-F5344CB8AC3E}">
        <p14:creationId xmlns:p14="http://schemas.microsoft.com/office/powerpoint/2010/main" val="4107564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these statistics come from Kelly Kennington’s </a:t>
            </a:r>
            <a:r>
              <a:rPr lang="en-US" i="1" dirty="0"/>
              <a:t>In the Shadow of Dred Scott</a:t>
            </a:r>
            <a:r>
              <a:rPr lang="en-US" dirty="0"/>
              <a:t>, 10, 79-86. </a:t>
            </a:r>
          </a:p>
          <a:p>
            <a:endParaRPr lang="en-US" dirty="0"/>
          </a:p>
          <a:p>
            <a:r>
              <a:rPr lang="en-US" dirty="0"/>
              <a:t>Cases that alleged prior residence in a free territory or state were based on the notion that enslaved people became entitled to their freedom as a result of an extended stay on free soil. This legal argument, known as “once free, always free” originated in Somerset v. Stewart (1772), a late-eighteenth century English freedom suit.</a:t>
            </a:r>
          </a:p>
          <a:p>
            <a:endParaRPr lang="en-US" dirty="0"/>
          </a:p>
          <a:p>
            <a:r>
              <a:rPr lang="en-US" dirty="0"/>
              <a:t>Other St. Louis freedom suits were based on the plaintiff’s assertion that he or she had been born free and therefore could never have been legally enslaved. Some of these individuals claimed that they hailed from free territories and states while others alleged origins in slave territories or states. Occasionally plaintiffs explicitly asserted that they had lived as free people before they were kidnapped or decoyed into slavery. Others merely mentioned that they were born in free states or territories without ever explicitly asserting that, as such, they were born free. Still more acknowledged that they had been held as slaves all their lives but argued that their mothers had either become free or been entitled to freedom by the time they were born, thereby entitling them to freedom as well. </a:t>
            </a:r>
          </a:p>
          <a:p>
            <a:endParaRPr lang="en-US" dirty="0"/>
          </a:p>
          <a:p>
            <a:r>
              <a:rPr lang="en-US" dirty="0"/>
              <a:t>Finally, freedom suits based on previous emancipation were generally cases in which plaintiffs asserted that they had been emancipated by deed or become entitled to freedom through an enslaver’s will but were nevertheless still held in slavery. </a:t>
            </a:r>
          </a:p>
        </p:txBody>
      </p:sp>
      <p:sp>
        <p:nvSpPr>
          <p:cNvPr id="4" name="Slide Number Placeholder 3"/>
          <p:cNvSpPr>
            <a:spLocks noGrp="1"/>
          </p:cNvSpPr>
          <p:nvPr>
            <p:ph type="sldNum" sz="quarter" idx="5"/>
          </p:nvPr>
        </p:nvSpPr>
        <p:spPr/>
        <p:txBody>
          <a:bodyPr/>
          <a:lstStyle/>
          <a:p>
            <a:fld id="{FC885954-1486-A648-8DA7-42B7B98EAF78}" type="slidenum">
              <a:rPr lang="en-US" smtClean="0"/>
              <a:t>15</a:t>
            </a:fld>
            <a:endParaRPr lang="en-US"/>
          </a:p>
        </p:txBody>
      </p:sp>
    </p:spTree>
    <p:extLst>
      <p:ext uri="{BB962C8B-B14F-4D97-AF65-F5344CB8AC3E}">
        <p14:creationId xmlns:p14="http://schemas.microsoft.com/office/powerpoint/2010/main" val="2485078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01E227-8CB8-8D5E-C327-6857C67907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6902CE-5FA7-3C5F-87AA-DEBEC0911B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E7F02B-A57E-8240-785E-2865F6B47D17}"/>
              </a:ext>
            </a:extLst>
          </p:cNvPr>
          <p:cNvSpPr>
            <a:spLocks noGrp="1"/>
          </p:cNvSpPr>
          <p:nvPr>
            <p:ph type="body" idx="1"/>
          </p:nvPr>
        </p:nvSpPr>
        <p:spPr/>
        <p:txBody>
          <a:bodyPr/>
          <a:lstStyle/>
          <a:p>
            <a:r>
              <a:rPr lang="en-US" dirty="0"/>
              <a:t>Note: statistics about the success of plaintiffs come from Anne Twitty’s Before Dred Scott. After 1845, the make-up of the Missouri Supreme Court changed, and the Court was no longer as inclined to liberate those who sued frothier freedom.</a:t>
            </a:r>
          </a:p>
        </p:txBody>
      </p:sp>
      <p:sp>
        <p:nvSpPr>
          <p:cNvPr id="4" name="Slide Number Placeholder 3">
            <a:extLst>
              <a:ext uri="{FF2B5EF4-FFF2-40B4-BE49-F238E27FC236}">
                <a16:creationId xmlns:a16="http://schemas.microsoft.com/office/drawing/2014/main" id="{F291ABD2-0DA1-CC34-89BF-0A02DA2D4EAE}"/>
              </a:ext>
            </a:extLst>
          </p:cNvPr>
          <p:cNvSpPr>
            <a:spLocks noGrp="1"/>
          </p:cNvSpPr>
          <p:nvPr>
            <p:ph type="sldNum" sz="quarter" idx="5"/>
          </p:nvPr>
        </p:nvSpPr>
        <p:spPr/>
        <p:txBody>
          <a:bodyPr/>
          <a:lstStyle/>
          <a:p>
            <a:fld id="{FC885954-1486-A648-8DA7-42B7B98EAF78}" type="slidenum">
              <a:rPr lang="en-US" smtClean="0"/>
              <a:t>16</a:t>
            </a:fld>
            <a:endParaRPr lang="en-US"/>
          </a:p>
        </p:txBody>
      </p:sp>
    </p:spTree>
    <p:extLst>
      <p:ext uri="{BB962C8B-B14F-4D97-AF65-F5344CB8AC3E}">
        <p14:creationId xmlns:p14="http://schemas.microsoft.com/office/powerpoint/2010/main" val="915148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5E23A-AFF7-64D3-1FD8-1D4BC46300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BFE29E-ACF6-FE6F-1522-77799FF34D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0EDB57-0F84-3944-E7A4-F74D226EC465}"/>
              </a:ext>
            </a:extLst>
          </p:cNvPr>
          <p:cNvSpPr>
            <a:spLocks noGrp="1"/>
          </p:cNvSpPr>
          <p:nvPr>
            <p:ph type="body" idx="1"/>
          </p:nvPr>
        </p:nvSpPr>
        <p:spPr/>
        <p:txBody>
          <a:bodyPr/>
          <a:lstStyle/>
          <a:p>
            <a:r>
              <a:rPr lang="en-US" dirty="0"/>
              <a:t>Note: statistics about the success of plaintiffs come from Anne Twitty’s Before Dred Scott. After 1845, the make-up of the Missouri Supreme Court changed, and the Court was no longer as inclined to liberate those who sued frothier freedom.</a:t>
            </a:r>
          </a:p>
          <a:p>
            <a:endParaRPr lang="en-US" dirty="0"/>
          </a:p>
          <a:p>
            <a:r>
              <a:rPr lang="en-US" dirty="0"/>
              <a:t>In Missouri, “once free, always free” was first legitimized by the state Supreme Court’s ruling in Winny v. Whitesides (1824), a freedom suit on appeal from the St. Louis circuit court that had been based on the plaintiff’s residence with her enslaver in Illinois. </a:t>
            </a:r>
          </a:p>
          <a:p>
            <a:endParaRPr lang="en-US" dirty="0"/>
          </a:p>
          <a:p>
            <a:r>
              <a:rPr lang="en-US" dirty="0"/>
              <a:t>In Rachel v. Walker (1836), yet another St. Louis freedom suit, the Court held that a slaveholder’s compulsory service at a military post on free soil did not protect the enslaved people he claimed from the emancipatory laws therein.</a:t>
            </a:r>
          </a:p>
          <a:p>
            <a:endParaRPr lang="en-US" dirty="0"/>
          </a:p>
          <a:p>
            <a:r>
              <a:rPr lang="en-US" dirty="0"/>
              <a:t>Although the Court refused to specify the exact length of time that would transform an enslaved person’s sojourn on free soil into a residence, it nevertheless asserted that any unnecessary delay while transporting enslaved people across such territory would effect their freedom. </a:t>
            </a:r>
          </a:p>
          <a:p>
            <a:endParaRPr lang="en-US" dirty="0"/>
          </a:p>
          <a:p>
            <a:r>
              <a:rPr lang="en-US" dirty="0"/>
              <a:t>Such precedents remained intact until the 1840s, when the court began chipping away at the notion that the Northwest Ordinance had the power to free enslaved people who resided there.  As these earlier precedents were dismantled, cases based on prior residence in a free territory or state dramatically declined after 1845 and then stopped entirely after 1855.</a:t>
            </a:r>
          </a:p>
        </p:txBody>
      </p:sp>
      <p:sp>
        <p:nvSpPr>
          <p:cNvPr id="4" name="Slide Number Placeholder 3">
            <a:extLst>
              <a:ext uri="{FF2B5EF4-FFF2-40B4-BE49-F238E27FC236}">
                <a16:creationId xmlns:a16="http://schemas.microsoft.com/office/drawing/2014/main" id="{FBE540FB-3303-B2A1-263C-D8330397066F}"/>
              </a:ext>
            </a:extLst>
          </p:cNvPr>
          <p:cNvSpPr>
            <a:spLocks noGrp="1"/>
          </p:cNvSpPr>
          <p:nvPr>
            <p:ph type="sldNum" sz="quarter" idx="5"/>
          </p:nvPr>
        </p:nvSpPr>
        <p:spPr/>
        <p:txBody>
          <a:bodyPr/>
          <a:lstStyle/>
          <a:p>
            <a:fld id="{FC885954-1486-A648-8DA7-42B7B98EAF78}" type="slidenum">
              <a:rPr lang="en-US" smtClean="0"/>
              <a:t>17</a:t>
            </a:fld>
            <a:endParaRPr lang="en-US"/>
          </a:p>
        </p:txBody>
      </p:sp>
    </p:spTree>
    <p:extLst>
      <p:ext uri="{BB962C8B-B14F-4D97-AF65-F5344CB8AC3E}">
        <p14:creationId xmlns:p14="http://schemas.microsoft.com/office/powerpoint/2010/main" val="3692976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B025B-1FAE-173D-4278-B4AFAA1EB7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39B758-132C-947C-4DF0-E42C105109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F129CF-0CE6-2D66-CE56-2A40D7DFD4B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DE48A6-82AD-CA1C-FE25-4058405520A3}"/>
              </a:ext>
            </a:extLst>
          </p:cNvPr>
          <p:cNvSpPr>
            <a:spLocks noGrp="1"/>
          </p:cNvSpPr>
          <p:nvPr>
            <p:ph type="sldNum" sz="quarter" idx="5"/>
          </p:nvPr>
        </p:nvSpPr>
        <p:spPr/>
        <p:txBody>
          <a:bodyPr/>
          <a:lstStyle/>
          <a:p>
            <a:fld id="{FC885954-1486-A648-8DA7-42B7B98EAF78}" type="slidenum">
              <a:rPr lang="en-US" smtClean="0"/>
              <a:t>18</a:t>
            </a:fld>
            <a:endParaRPr lang="en-US"/>
          </a:p>
        </p:txBody>
      </p:sp>
    </p:spTree>
    <p:extLst>
      <p:ext uri="{BB962C8B-B14F-4D97-AF65-F5344CB8AC3E}">
        <p14:creationId xmlns:p14="http://schemas.microsoft.com/office/powerpoint/2010/main" val="3088227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29775E-AF98-AF10-D0F1-B25566C589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BF9B7D-E000-4750-D9E4-49B64AB06B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712A78-13EC-40D3-E3B2-41931BC64421}"/>
              </a:ext>
            </a:extLst>
          </p:cNvPr>
          <p:cNvSpPr>
            <a:spLocks noGrp="1"/>
          </p:cNvSpPr>
          <p:nvPr>
            <p:ph type="body" idx="1"/>
          </p:nvPr>
        </p:nvSpPr>
        <p:spPr/>
        <p:txBody>
          <a:bodyPr/>
          <a:lstStyle/>
          <a:p>
            <a:pPr>
              <a:buNone/>
            </a:pPr>
            <a:r>
              <a:rPr lang="en-US" b="0" i="0" dirty="0">
                <a:effectLst/>
                <a:latin typeface="Helvetica" pitchFamily="2" charset="0"/>
              </a:rPr>
              <a:t>St. Louis was an obvious site for these battles to take place. The city’s size and growing importance, after all, drew thousands of new inhabitants every year while its location ensured that a number of slaves who were drawn into its orbit had already spent time on the nominally free soil of the Northwest Territory, an experience that would enable them</a:t>
            </a:r>
          </a:p>
          <a:p>
            <a:pPr>
              <a:buNone/>
            </a:pPr>
            <a:r>
              <a:rPr lang="en-US" b="0" i="0" dirty="0">
                <a:effectLst/>
                <a:latin typeface="Helvetica" pitchFamily="2" charset="0"/>
              </a:rPr>
              <a:t>to prosecute a freedom suit. </a:t>
            </a:r>
          </a:p>
          <a:p>
            <a:pPr>
              <a:buNone/>
            </a:pPr>
            <a:endParaRPr lang="en-US" b="0" i="0" dirty="0">
              <a:effectLst/>
              <a:latin typeface="Helvetica" pitchFamily="2" charset="0"/>
            </a:endParaRPr>
          </a:p>
          <a:p>
            <a:pPr>
              <a:buNone/>
            </a:pPr>
            <a:r>
              <a:rPr lang="en-US" b="0" i="0" dirty="0">
                <a:effectLst/>
                <a:latin typeface="Helvetica" pitchFamily="2" charset="0"/>
              </a:rPr>
              <a:t>Its circuit court, moreover, was subject to a variety of emancipatory precedents established by the Missouri Supreme Court over the course of the early national and antebellum eras.</a:t>
            </a:r>
          </a:p>
          <a:p>
            <a:pPr>
              <a:buNone/>
            </a:pPr>
            <a:endParaRPr lang="en-US" b="0" i="0" dirty="0">
              <a:effectLst/>
              <a:latin typeface="Helvetica" pitchFamily="2" charset="0"/>
            </a:endParaRPr>
          </a:p>
          <a:p>
            <a:pPr>
              <a:buNone/>
            </a:pPr>
            <a:r>
              <a:rPr lang="en-US" b="0" i="0" dirty="0">
                <a:effectLst/>
                <a:latin typeface="Helvetica" pitchFamily="2" charset="0"/>
              </a:rPr>
              <a:t>The city itself boasted a large population of attorneys who proved more than willing to represent those who sued for their freedom. </a:t>
            </a:r>
          </a:p>
          <a:p>
            <a:pPr>
              <a:buNone/>
            </a:pPr>
            <a:endParaRPr lang="en-US" b="0" i="0" dirty="0">
              <a:effectLst/>
              <a:latin typeface="Helvetica" pitchFamily="2" charset="0"/>
            </a:endParaRPr>
          </a:p>
          <a:p>
            <a:pPr>
              <a:buNone/>
            </a:pPr>
            <a:r>
              <a:rPr lang="en-US" b="0" i="0" dirty="0">
                <a:effectLst/>
                <a:latin typeface="Helvetica" pitchFamily="2" charset="0"/>
              </a:rPr>
              <a:t>The widespread practice of hiring out, meanwhile, common in the region as a whole, but even more prevalent in a city like St. Louis, meant that enslaved people in the city, like urban slaves elsewhere, had greater autonomy from their masters than their counterparts in the countryside and, therefore, better access to both the judicial system and legal representation.</a:t>
            </a:r>
          </a:p>
          <a:p>
            <a:endParaRPr lang="en-US" b="0" i="0" dirty="0"/>
          </a:p>
        </p:txBody>
      </p:sp>
      <p:sp>
        <p:nvSpPr>
          <p:cNvPr id="4" name="Slide Number Placeholder 3">
            <a:extLst>
              <a:ext uri="{FF2B5EF4-FFF2-40B4-BE49-F238E27FC236}">
                <a16:creationId xmlns:a16="http://schemas.microsoft.com/office/drawing/2014/main" id="{E9EA669F-FD6D-BF0B-CB7B-3DC9FCE4351E}"/>
              </a:ext>
            </a:extLst>
          </p:cNvPr>
          <p:cNvSpPr>
            <a:spLocks noGrp="1"/>
          </p:cNvSpPr>
          <p:nvPr>
            <p:ph type="sldNum" sz="quarter" idx="5"/>
          </p:nvPr>
        </p:nvSpPr>
        <p:spPr/>
        <p:txBody>
          <a:bodyPr/>
          <a:lstStyle/>
          <a:p>
            <a:fld id="{FC885954-1486-A648-8DA7-42B7B98EAF78}" type="slidenum">
              <a:rPr lang="en-US" smtClean="0"/>
              <a:t>19</a:t>
            </a:fld>
            <a:endParaRPr lang="en-US"/>
          </a:p>
        </p:txBody>
      </p:sp>
    </p:spTree>
    <p:extLst>
      <p:ext uri="{BB962C8B-B14F-4D97-AF65-F5344CB8AC3E}">
        <p14:creationId xmlns:p14="http://schemas.microsoft.com/office/powerpoint/2010/main" val="2618825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2A649-1F47-0C2A-5082-A2B2C2E37A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307007-26D8-1D12-40C1-1F4A330662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A4B9D4-1E59-CF71-B75B-1157BBB2EE93}"/>
              </a:ext>
            </a:extLst>
          </p:cNvPr>
          <p:cNvSpPr>
            <a:spLocks noGrp="1"/>
          </p:cNvSpPr>
          <p:nvPr>
            <p:ph type="dt" sz="half" idx="10"/>
          </p:nvPr>
        </p:nvSpPr>
        <p:spPr/>
        <p:txBody>
          <a:bodyPr/>
          <a:lstStyle/>
          <a:p>
            <a:fld id="{0C9A424C-7087-C948-9183-DFBA1C36264B}" type="datetimeFigureOut">
              <a:rPr lang="en-US" smtClean="0"/>
              <a:t>3/21/25</a:t>
            </a:fld>
            <a:endParaRPr lang="en-US"/>
          </a:p>
        </p:txBody>
      </p:sp>
      <p:sp>
        <p:nvSpPr>
          <p:cNvPr id="5" name="Footer Placeholder 4">
            <a:extLst>
              <a:ext uri="{FF2B5EF4-FFF2-40B4-BE49-F238E27FC236}">
                <a16:creationId xmlns:a16="http://schemas.microsoft.com/office/drawing/2014/main" id="{8826F149-2452-F1BD-71E3-5978D95316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05F860-A6C8-76CA-2AE1-A8CC51D6A87B}"/>
              </a:ext>
            </a:extLst>
          </p:cNvPr>
          <p:cNvSpPr>
            <a:spLocks noGrp="1"/>
          </p:cNvSpPr>
          <p:nvPr>
            <p:ph type="sldNum" sz="quarter" idx="12"/>
          </p:nvPr>
        </p:nvSpPr>
        <p:spPr/>
        <p:txBody>
          <a:bodyPr/>
          <a:lstStyle/>
          <a:p>
            <a:fld id="{E98F68BF-C9B6-7643-AE23-C2D55B949A10}" type="slidenum">
              <a:rPr lang="en-US" smtClean="0"/>
              <a:t>‹#›</a:t>
            </a:fld>
            <a:endParaRPr lang="en-US"/>
          </a:p>
        </p:txBody>
      </p:sp>
    </p:spTree>
    <p:extLst>
      <p:ext uri="{BB962C8B-B14F-4D97-AF65-F5344CB8AC3E}">
        <p14:creationId xmlns:p14="http://schemas.microsoft.com/office/powerpoint/2010/main" val="1967014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28483-5181-9BFA-DC56-AA80403DB3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6E548B-A42F-ED7E-1B74-A611157B9B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0596F-FC48-C3DF-7D11-FDEF73EA197E}"/>
              </a:ext>
            </a:extLst>
          </p:cNvPr>
          <p:cNvSpPr>
            <a:spLocks noGrp="1"/>
          </p:cNvSpPr>
          <p:nvPr>
            <p:ph type="dt" sz="half" idx="10"/>
          </p:nvPr>
        </p:nvSpPr>
        <p:spPr/>
        <p:txBody>
          <a:bodyPr/>
          <a:lstStyle/>
          <a:p>
            <a:fld id="{0C9A424C-7087-C948-9183-DFBA1C36264B}" type="datetimeFigureOut">
              <a:rPr lang="en-US" smtClean="0"/>
              <a:t>3/21/25</a:t>
            </a:fld>
            <a:endParaRPr lang="en-US"/>
          </a:p>
        </p:txBody>
      </p:sp>
      <p:sp>
        <p:nvSpPr>
          <p:cNvPr id="5" name="Footer Placeholder 4">
            <a:extLst>
              <a:ext uri="{FF2B5EF4-FFF2-40B4-BE49-F238E27FC236}">
                <a16:creationId xmlns:a16="http://schemas.microsoft.com/office/drawing/2014/main" id="{5DF6F097-58BA-A826-4863-A2140AEBB7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D091EF-43B4-2F9D-14AD-ECDDF5786518}"/>
              </a:ext>
            </a:extLst>
          </p:cNvPr>
          <p:cNvSpPr>
            <a:spLocks noGrp="1"/>
          </p:cNvSpPr>
          <p:nvPr>
            <p:ph type="sldNum" sz="quarter" idx="12"/>
          </p:nvPr>
        </p:nvSpPr>
        <p:spPr/>
        <p:txBody>
          <a:bodyPr/>
          <a:lstStyle/>
          <a:p>
            <a:fld id="{E98F68BF-C9B6-7643-AE23-C2D55B949A10}" type="slidenum">
              <a:rPr lang="en-US" smtClean="0"/>
              <a:t>‹#›</a:t>
            </a:fld>
            <a:endParaRPr lang="en-US"/>
          </a:p>
        </p:txBody>
      </p:sp>
    </p:spTree>
    <p:extLst>
      <p:ext uri="{BB962C8B-B14F-4D97-AF65-F5344CB8AC3E}">
        <p14:creationId xmlns:p14="http://schemas.microsoft.com/office/powerpoint/2010/main" val="4234906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DC6576-0A9E-81D0-A853-B5C43F32C18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98DAD0-A807-E58B-2744-D4B728B983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D7FB8A-C282-54DF-3364-3022461ADA8D}"/>
              </a:ext>
            </a:extLst>
          </p:cNvPr>
          <p:cNvSpPr>
            <a:spLocks noGrp="1"/>
          </p:cNvSpPr>
          <p:nvPr>
            <p:ph type="dt" sz="half" idx="10"/>
          </p:nvPr>
        </p:nvSpPr>
        <p:spPr/>
        <p:txBody>
          <a:bodyPr/>
          <a:lstStyle/>
          <a:p>
            <a:fld id="{0C9A424C-7087-C948-9183-DFBA1C36264B}" type="datetimeFigureOut">
              <a:rPr lang="en-US" smtClean="0"/>
              <a:t>3/21/25</a:t>
            </a:fld>
            <a:endParaRPr lang="en-US"/>
          </a:p>
        </p:txBody>
      </p:sp>
      <p:sp>
        <p:nvSpPr>
          <p:cNvPr id="5" name="Footer Placeholder 4">
            <a:extLst>
              <a:ext uri="{FF2B5EF4-FFF2-40B4-BE49-F238E27FC236}">
                <a16:creationId xmlns:a16="http://schemas.microsoft.com/office/drawing/2014/main" id="{45D590EC-E92E-5A15-B052-B4C78A93C2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2B46D2-6EC6-AD93-F245-B42489EEBA66}"/>
              </a:ext>
            </a:extLst>
          </p:cNvPr>
          <p:cNvSpPr>
            <a:spLocks noGrp="1"/>
          </p:cNvSpPr>
          <p:nvPr>
            <p:ph type="sldNum" sz="quarter" idx="12"/>
          </p:nvPr>
        </p:nvSpPr>
        <p:spPr/>
        <p:txBody>
          <a:bodyPr/>
          <a:lstStyle/>
          <a:p>
            <a:fld id="{E98F68BF-C9B6-7643-AE23-C2D55B949A10}" type="slidenum">
              <a:rPr lang="en-US" smtClean="0"/>
              <a:t>‹#›</a:t>
            </a:fld>
            <a:endParaRPr lang="en-US"/>
          </a:p>
        </p:txBody>
      </p:sp>
    </p:spTree>
    <p:extLst>
      <p:ext uri="{BB962C8B-B14F-4D97-AF65-F5344CB8AC3E}">
        <p14:creationId xmlns:p14="http://schemas.microsoft.com/office/powerpoint/2010/main" val="2203976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A2D5F-D105-246A-0787-746F1B2258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39CD25-629A-D762-40CC-51768C1DEC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E0115C-7AB7-1412-CF8F-77D69050B111}"/>
              </a:ext>
            </a:extLst>
          </p:cNvPr>
          <p:cNvSpPr>
            <a:spLocks noGrp="1"/>
          </p:cNvSpPr>
          <p:nvPr>
            <p:ph type="dt" sz="half" idx="10"/>
          </p:nvPr>
        </p:nvSpPr>
        <p:spPr/>
        <p:txBody>
          <a:bodyPr/>
          <a:lstStyle/>
          <a:p>
            <a:fld id="{0C9A424C-7087-C948-9183-DFBA1C36264B}" type="datetimeFigureOut">
              <a:rPr lang="en-US" smtClean="0"/>
              <a:t>3/21/25</a:t>
            </a:fld>
            <a:endParaRPr lang="en-US"/>
          </a:p>
        </p:txBody>
      </p:sp>
      <p:sp>
        <p:nvSpPr>
          <p:cNvPr id="5" name="Footer Placeholder 4">
            <a:extLst>
              <a:ext uri="{FF2B5EF4-FFF2-40B4-BE49-F238E27FC236}">
                <a16:creationId xmlns:a16="http://schemas.microsoft.com/office/drawing/2014/main" id="{D4895C74-9987-F572-BC1A-B6834CB4B1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B74CC5-97CC-3B48-70E0-76708AE12C51}"/>
              </a:ext>
            </a:extLst>
          </p:cNvPr>
          <p:cNvSpPr>
            <a:spLocks noGrp="1"/>
          </p:cNvSpPr>
          <p:nvPr>
            <p:ph type="sldNum" sz="quarter" idx="12"/>
          </p:nvPr>
        </p:nvSpPr>
        <p:spPr/>
        <p:txBody>
          <a:bodyPr/>
          <a:lstStyle/>
          <a:p>
            <a:fld id="{E98F68BF-C9B6-7643-AE23-C2D55B949A10}" type="slidenum">
              <a:rPr lang="en-US" smtClean="0"/>
              <a:t>‹#›</a:t>
            </a:fld>
            <a:endParaRPr lang="en-US"/>
          </a:p>
        </p:txBody>
      </p:sp>
    </p:spTree>
    <p:extLst>
      <p:ext uri="{BB962C8B-B14F-4D97-AF65-F5344CB8AC3E}">
        <p14:creationId xmlns:p14="http://schemas.microsoft.com/office/powerpoint/2010/main" val="916477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4BD16-229B-7E23-D3A6-047F44D3C0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C77321-AE81-9654-D342-1EE6AC15245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71FFD3-7359-8AD5-31E6-0B1EE2276A87}"/>
              </a:ext>
            </a:extLst>
          </p:cNvPr>
          <p:cNvSpPr>
            <a:spLocks noGrp="1"/>
          </p:cNvSpPr>
          <p:nvPr>
            <p:ph type="dt" sz="half" idx="10"/>
          </p:nvPr>
        </p:nvSpPr>
        <p:spPr/>
        <p:txBody>
          <a:bodyPr/>
          <a:lstStyle/>
          <a:p>
            <a:fld id="{0C9A424C-7087-C948-9183-DFBA1C36264B}" type="datetimeFigureOut">
              <a:rPr lang="en-US" smtClean="0"/>
              <a:t>3/21/25</a:t>
            </a:fld>
            <a:endParaRPr lang="en-US"/>
          </a:p>
        </p:txBody>
      </p:sp>
      <p:sp>
        <p:nvSpPr>
          <p:cNvPr id="5" name="Footer Placeholder 4">
            <a:extLst>
              <a:ext uri="{FF2B5EF4-FFF2-40B4-BE49-F238E27FC236}">
                <a16:creationId xmlns:a16="http://schemas.microsoft.com/office/drawing/2014/main" id="{49BB291D-23DC-C76D-2614-F7D90B8ED5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DAEBAA-C64D-F4A2-8F88-F9FF04805162}"/>
              </a:ext>
            </a:extLst>
          </p:cNvPr>
          <p:cNvSpPr>
            <a:spLocks noGrp="1"/>
          </p:cNvSpPr>
          <p:nvPr>
            <p:ph type="sldNum" sz="quarter" idx="12"/>
          </p:nvPr>
        </p:nvSpPr>
        <p:spPr/>
        <p:txBody>
          <a:bodyPr/>
          <a:lstStyle/>
          <a:p>
            <a:fld id="{E98F68BF-C9B6-7643-AE23-C2D55B949A10}" type="slidenum">
              <a:rPr lang="en-US" smtClean="0"/>
              <a:t>‹#›</a:t>
            </a:fld>
            <a:endParaRPr lang="en-US"/>
          </a:p>
        </p:txBody>
      </p:sp>
    </p:spTree>
    <p:extLst>
      <p:ext uri="{BB962C8B-B14F-4D97-AF65-F5344CB8AC3E}">
        <p14:creationId xmlns:p14="http://schemas.microsoft.com/office/powerpoint/2010/main" val="3806239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DC723-8415-78A9-88AC-6B5D0C5714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AA49DC-32ED-A044-867D-E12220DABD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917D0C-6BD6-4D3B-2A77-700D366A8D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8CC2E4-2E6B-A61A-0009-F3FA980F9BED}"/>
              </a:ext>
            </a:extLst>
          </p:cNvPr>
          <p:cNvSpPr>
            <a:spLocks noGrp="1"/>
          </p:cNvSpPr>
          <p:nvPr>
            <p:ph type="dt" sz="half" idx="10"/>
          </p:nvPr>
        </p:nvSpPr>
        <p:spPr/>
        <p:txBody>
          <a:bodyPr/>
          <a:lstStyle/>
          <a:p>
            <a:fld id="{0C9A424C-7087-C948-9183-DFBA1C36264B}" type="datetimeFigureOut">
              <a:rPr lang="en-US" smtClean="0"/>
              <a:t>3/21/25</a:t>
            </a:fld>
            <a:endParaRPr lang="en-US"/>
          </a:p>
        </p:txBody>
      </p:sp>
      <p:sp>
        <p:nvSpPr>
          <p:cNvPr id="6" name="Footer Placeholder 5">
            <a:extLst>
              <a:ext uri="{FF2B5EF4-FFF2-40B4-BE49-F238E27FC236}">
                <a16:creationId xmlns:a16="http://schemas.microsoft.com/office/drawing/2014/main" id="{196C6570-28DD-4620-E5A9-484C6ECB0C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8ED1E4-D490-1B5B-7B5B-F8C7CAE6646B}"/>
              </a:ext>
            </a:extLst>
          </p:cNvPr>
          <p:cNvSpPr>
            <a:spLocks noGrp="1"/>
          </p:cNvSpPr>
          <p:nvPr>
            <p:ph type="sldNum" sz="quarter" idx="12"/>
          </p:nvPr>
        </p:nvSpPr>
        <p:spPr/>
        <p:txBody>
          <a:bodyPr/>
          <a:lstStyle/>
          <a:p>
            <a:fld id="{E98F68BF-C9B6-7643-AE23-C2D55B949A10}" type="slidenum">
              <a:rPr lang="en-US" smtClean="0"/>
              <a:t>‹#›</a:t>
            </a:fld>
            <a:endParaRPr lang="en-US"/>
          </a:p>
        </p:txBody>
      </p:sp>
    </p:spTree>
    <p:extLst>
      <p:ext uri="{BB962C8B-B14F-4D97-AF65-F5344CB8AC3E}">
        <p14:creationId xmlns:p14="http://schemas.microsoft.com/office/powerpoint/2010/main" val="919224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8F3FE-0DC6-B9B9-D085-D51C39EB993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EA45CE-2D6B-3FC6-EBCD-AC0D767E16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F2DF43-E990-CB2D-03F7-7F0F4770F9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5FA0DC-BB37-6202-3E8A-38C18EE90D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2EC29B-0EEF-E770-1AB7-F1CAE40494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2157B2-84A7-FE18-748E-C967927AFC32}"/>
              </a:ext>
            </a:extLst>
          </p:cNvPr>
          <p:cNvSpPr>
            <a:spLocks noGrp="1"/>
          </p:cNvSpPr>
          <p:nvPr>
            <p:ph type="dt" sz="half" idx="10"/>
          </p:nvPr>
        </p:nvSpPr>
        <p:spPr/>
        <p:txBody>
          <a:bodyPr/>
          <a:lstStyle/>
          <a:p>
            <a:fld id="{0C9A424C-7087-C948-9183-DFBA1C36264B}" type="datetimeFigureOut">
              <a:rPr lang="en-US" smtClean="0"/>
              <a:t>3/21/25</a:t>
            </a:fld>
            <a:endParaRPr lang="en-US"/>
          </a:p>
        </p:txBody>
      </p:sp>
      <p:sp>
        <p:nvSpPr>
          <p:cNvPr id="8" name="Footer Placeholder 7">
            <a:extLst>
              <a:ext uri="{FF2B5EF4-FFF2-40B4-BE49-F238E27FC236}">
                <a16:creationId xmlns:a16="http://schemas.microsoft.com/office/drawing/2014/main" id="{C0C5E0BB-A765-0579-53B1-AC2691AF22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9765D6-3196-B7A0-0044-26DD59A94E69}"/>
              </a:ext>
            </a:extLst>
          </p:cNvPr>
          <p:cNvSpPr>
            <a:spLocks noGrp="1"/>
          </p:cNvSpPr>
          <p:nvPr>
            <p:ph type="sldNum" sz="quarter" idx="12"/>
          </p:nvPr>
        </p:nvSpPr>
        <p:spPr/>
        <p:txBody>
          <a:bodyPr/>
          <a:lstStyle/>
          <a:p>
            <a:fld id="{E98F68BF-C9B6-7643-AE23-C2D55B949A10}" type="slidenum">
              <a:rPr lang="en-US" smtClean="0"/>
              <a:t>‹#›</a:t>
            </a:fld>
            <a:endParaRPr lang="en-US"/>
          </a:p>
        </p:txBody>
      </p:sp>
    </p:spTree>
    <p:extLst>
      <p:ext uri="{BB962C8B-B14F-4D97-AF65-F5344CB8AC3E}">
        <p14:creationId xmlns:p14="http://schemas.microsoft.com/office/powerpoint/2010/main" val="2819656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0BB11-7D7C-4E4F-D8AB-817F00EA3A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CB7574-C285-31E1-7699-9B211D01474A}"/>
              </a:ext>
            </a:extLst>
          </p:cNvPr>
          <p:cNvSpPr>
            <a:spLocks noGrp="1"/>
          </p:cNvSpPr>
          <p:nvPr>
            <p:ph type="dt" sz="half" idx="10"/>
          </p:nvPr>
        </p:nvSpPr>
        <p:spPr/>
        <p:txBody>
          <a:bodyPr/>
          <a:lstStyle/>
          <a:p>
            <a:fld id="{0C9A424C-7087-C948-9183-DFBA1C36264B}" type="datetimeFigureOut">
              <a:rPr lang="en-US" smtClean="0"/>
              <a:t>3/21/25</a:t>
            </a:fld>
            <a:endParaRPr lang="en-US"/>
          </a:p>
        </p:txBody>
      </p:sp>
      <p:sp>
        <p:nvSpPr>
          <p:cNvPr id="4" name="Footer Placeholder 3">
            <a:extLst>
              <a:ext uri="{FF2B5EF4-FFF2-40B4-BE49-F238E27FC236}">
                <a16:creationId xmlns:a16="http://schemas.microsoft.com/office/drawing/2014/main" id="{3A0A7861-0260-692B-9C7E-C3740DC9FF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29D097-EEF3-8DFF-9F47-0A9E54DF8626}"/>
              </a:ext>
            </a:extLst>
          </p:cNvPr>
          <p:cNvSpPr>
            <a:spLocks noGrp="1"/>
          </p:cNvSpPr>
          <p:nvPr>
            <p:ph type="sldNum" sz="quarter" idx="12"/>
          </p:nvPr>
        </p:nvSpPr>
        <p:spPr/>
        <p:txBody>
          <a:bodyPr/>
          <a:lstStyle/>
          <a:p>
            <a:fld id="{E98F68BF-C9B6-7643-AE23-C2D55B949A10}" type="slidenum">
              <a:rPr lang="en-US" smtClean="0"/>
              <a:t>‹#›</a:t>
            </a:fld>
            <a:endParaRPr lang="en-US"/>
          </a:p>
        </p:txBody>
      </p:sp>
    </p:spTree>
    <p:extLst>
      <p:ext uri="{BB962C8B-B14F-4D97-AF65-F5344CB8AC3E}">
        <p14:creationId xmlns:p14="http://schemas.microsoft.com/office/powerpoint/2010/main" val="2103491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147D7E-13A1-4C1A-AF0F-75DF04ACD5D0}"/>
              </a:ext>
            </a:extLst>
          </p:cNvPr>
          <p:cNvSpPr>
            <a:spLocks noGrp="1"/>
          </p:cNvSpPr>
          <p:nvPr>
            <p:ph type="dt" sz="half" idx="10"/>
          </p:nvPr>
        </p:nvSpPr>
        <p:spPr/>
        <p:txBody>
          <a:bodyPr/>
          <a:lstStyle/>
          <a:p>
            <a:fld id="{0C9A424C-7087-C948-9183-DFBA1C36264B}" type="datetimeFigureOut">
              <a:rPr lang="en-US" smtClean="0"/>
              <a:t>3/21/25</a:t>
            </a:fld>
            <a:endParaRPr lang="en-US"/>
          </a:p>
        </p:txBody>
      </p:sp>
      <p:sp>
        <p:nvSpPr>
          <p:cNvPr id="3" name="Footer Placeholder 2">
            <a:extLst>
              <a:ext uri="{FF2B5EF4-FFF2-40B4-BE49-F238E27FC236}">
                <a16:creationId xmlns:a16="http://schemas.microsoft.com/office/drawing/2014/main" id="{03C23F49-672D-1986-C301-60F04991FB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A23860-D956-8983-EF8F-A51CC5260939}"/>
              </a:ext>
            </a:extLst>
          </p:cNvPr>
          <p:cNvSpPr>
            <a:spLocks noGrp="1"/>
          </p:cNvSpPr>
          <p:nvPr>
            <p:ph type="sldNum" sz="quarter" idx="12"/>
          </p:nvPr>
        </p:nvSpPr>
        <p:spPr/>
        <p:txBody>
          <a:bodyPr/>
          <a:lstStyle/>
          <a:p>
            <a:fld id="{E98F68BF-C9B6-7643-AE23-C2D55B949A10}" type="slidenum">
              <a:rPr lang="en-US" smtClean="0"/>
              <a:t>‹#›</a:t>
            </a:fld>
            <a:endParaRPr lang="en-US"/>
          </a:p>
        </p:txBody>
      </p:sp>
    </p:spTree>
    <p:extLst>
      <p:ext uri="{BB962C8B-B14F-4D97-AF65-F5344CB8AC3E}">
        <p14:creationId xmlns:p14="http://schemas.microsoft.com/office/powerpoint/2010/main" val="4029982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E0BCE-A2BB-3152-F01F-A010FF28F3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9EB737-2D69-03B2-C9EB-5BAE1A3EB4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7B5B1A-9C9A-8D05-DAD1-90F7E5AD9F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6EDBD0-373D-B594-E194-753658044ABF}"/>
              </a:ext>
            </a:extLst>
          </p:cNvPr>
          <p:cNvSpPr>
            <a:spLocks noGrp="1"/>
          </p:cNvSpPr>
          <p:nvPr>
            <p:ph type="dt" sz="half" idx="10"/>
          </p:nvPr>
        </p:nvSpPr>
        <p:spPr/>
        <p:txBody>
          <a:bodyPr/>
          <a:lstStyle/>
          <a:p>
            <a:fld id="{0C9A424C-7087-C948-9183-DFBA1C36264B}" type="datetimeFigureOut">
              <a:rPr lang="en-US" smtClean="0"/>
              <a:t>3/21/25</a:t>
            </a:fld>
            <a:endParaRPr lang="en-US"/>
          </a:p>
        </p:txBody>
      </p:sp>
      <p:sp>
        <p:nvSpPr>
          <p:cNvPr id="6" name="Footer Placeholder 5">
            <a:extLst>
              <a:ext uri="{FF2B5EF4-FFF2-40B4-BE49-F238E27FC236}">
                <a16:creationId xmlns:a16="http://schemas.microsoft.com/office/drawing/2014/main" id="{886D6525-E8F2-EB8B-6CF2-3DF9D7D2B5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ACB16C-BEFB-9D9E-C896-AA6801DDCD16}"/>
              </a:ext>
            </a:extLst>
          </p:cNvPr>
          <p:cNvSpPr>
            <a:spLocks noGrp="1"/>
          </p:cNvSpPr>
          <p:nvPr>
            <p:ph type="sldNum" sz="quarter" idx="12"/>
          </p:nvPr>
        </p:nvSpPr>
        <p:spPr/>
        <p:txBody>
          <a:bodyPr/>
          <a:lstStyle/>
          <a:p>
            <a:fld id="{E98F68BF-C9B6-7643-AE23-C2D55B949A10}" type="slidenum">
              <a:rPr lang="en-US" smtClean="0"/>
              <a:t>‹#›</a:t>
            </a:fld>
            <a:endParaRPr lang="en-US"/>
          </a:p>
        </p:txBody>
      </p:sp>
    </p:spTree>
    <p:extLst>
      <p:ext uri="{BB962C8B-B14F-4D97-AF65-F5344CB8AC3E}">
        <p14:creationId xmlns:p14="http://schemas.microsoft.com/office/powerpoint/2010/main" val="169828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08B86-3DA8-AB4C-7623-3A658EB414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F82FA9-5F92-7164-F60E-310907546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158720-DB9E-1364-BAA8-CD75FC2939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A36FE9-1FE4-4409-1C2F-63289AD103B0}"/>
              </a:ext>
            </a:extLst>
          </p:cNvPr>
          <p:cNvSpPr>
            <a:spLocks noGrp="1"/>
          </p:cNvSpPr>
          <p:nvPr>
            <p:ph type="dt" sz="half" idx="10"/>
          </p:nvPr>
        </p:nvSpPr>
        <p:spPr/>
        <p:txBody>
          <a:bodyPr/>
          <a:lstStyle/>
          <a:p>
            <a:fld id="{0C9A424C-7087-C948-9183-DFBA1C36264B}" type="datetimeFigureOut">
              <a:rPr lang="en-US" smtClean="0"/>
              <a:t>3/21/25</a:t>
            </a:fld>
            <a:endParaRPr lang="en-US"/>
          </a:p>
        </p:txBody>
      </p:sp>
      <p:sp>
        <p:nvSpPr>
          <p:cNvPr id="6" name="Footer Placeholder 5">
            <a:extLst>
              <a:ext uri="{FF2B5EF4-FFF2-40B4-BE49-F238E27FC236}">
                <a16:creationId xmlns:a16="http://schemas.microsoft.com/office/drawing/2014/main" id="{1066BB13-8863-6363-6729-5D5A835771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FE6399-046F-A3F0-3912-F2C6ED665CFA}"/>
              </a:ext>
            </a:extLst>
          </p:cNvPr>
          <p:cNvSpPr>
            <a:spLocks noGrp="1"/>
          </p:cNvSpPr>
          <p:nvPr>
            <p:ph type="sldNum" sz="quarter" idx="12"/>
          </p:nvPr>
        </p:nvSpPr>
        <p:spPr/>
        <p:txBody>
          <a:bodyPr/>
          <a:lstStyle/>
          <a:p>
            <a:fld id="{E98F68BF-C9B6-7643-AE23-C2D55B949A10}" type="slidenum">
              <a:rPr lang="en-US" smtClean="0"/>
              <a:t>‹#›</a:t>
            </a:fld>
            <a:endParaRPr lang="en-US"/>
          </a:p>
        </p:txBody>
      </p:sp>
    </p:spTree>
    <p:extLst>
      <p:ext uri="{BB962C8B-B14F-4D97-AF65-F5344CB8AC3E}">
        <p14:creationId xmlns:p14="http://schemas.microsoft.com/office/powerpoint/2010/main" val="2016780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C328D3-474D-18D3-E158-00B8599600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320ABD8-CB3C-857F-81EC-674B13C833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E7CEED-001C-E5D3-7EA4-4B12601CE1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C9A424C-7087-C948-9183-DFBA1C36264B}" type="datetimeFigureOut">
              <a:rPr lang="en-US" smtClean="0"/>
              <a:t>3/21/25</a:t>
            </a:fld>
            <a:endParaRPr lang="en-US"/>
          </a:p>
        </p:txBody>
      </p:sp>
      <p:sp>
        <p:nvSpPr>
          <p:cNvPr id="5" name="Footer Placeholder 4">
            <a:extLst>
              <a:ext uri="{FF2B5EF4-FFF2-40B4-BE49-F238E27FC236}">
                <a16:creationId xmlns:a16="http://schemas.microsoft.com/office/drawing/2014/main" id="{34C9BA29-3112-3D73-9527-09D7654AA1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17CFC6B-4539-E358-25B4-68CB42F5E1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98F68BF-C9B6-7643-AE23-C2D55B949A10}" type="slidenum">
              <a:rPr lang="en-US" smtClean="0"/>
              <a:t>‹#›</a:t>
            </a:fld>
            <a:endParaRPr lang="en-US"/>
          </a:p>
        </p:txBody>
      </p:sp>
    </p:spTree>
    <p:extLst>
      <p:ext uri="{BB962C8B-B14F-4D97-AF65-F5344CB8AC3E}">
        <p14:creationId xmlns:p14="http://schemas.microsoft.com/office/powerpoint/2010/main" val="2653256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9.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26211D-B388-6569-D384-D154B0897709}"/>
              </a:ext>
            </a:extLst>
          </p:cNvPr>
          <p:cNvPicPr>
            <a:picLocks noChangeAspect="1"/>
          </p:cNvPicPr>
          <p:nvPr/>
        </p:nvPicPr>
        <p:blipFill>
          <a:blip r:embed="rId2"/>
          <a:srcRect/>
          <a:stretch/>
        </p:blipFill>
        <p:spPr>
          <a:xfrm>
            <a:off x="-188151" y="0"/>
            <a:ext cx="12380151" cy="6936111"/>
          </a:xfrm>
          <a:prstGeom prst="rect">
            <a:avLst/>
          </a:prstGeom>
        </p:spPr>
      </p:pic>
      <p:sp>
        <p:nvSpPr>
          <p:cNvPr id="2" name="Title 1">
            <a:extLst>
              <a:ext uri="{FF2B5EF4-FFF2-40B4-BE49-F238E27FC236}">
                <a16:creationId xmlns:a16="http://schemas.microsoft.com/office/drawing/2014/main" id="{FB6769E7-D1CE-D58A-8F01-B326ED845BC8}"/>
              </a:ext>
            </a:extLst>
          </p:cNvPr>
          <p:cNvSpPr>
            <a:spLocks noGrp="1"/>
          </p:cNvSpPr>
          <p:nvPr>
            <p:ph type="ctrTitle"/>
          </p:nvPr>
        </p:nvSpPr>
        <p:spPr>
          <a:xfrm>
            <a:off x="235527" y="374073"/>
            <a:ext cx="8387542" cy="3376555"/>
          </a:xfrm>
        </p:spPr>
        <p:txBody>
          <a:bodyPr>
            <a:normAutofit fontScale="90000"/>
          </a:bodyPr>
          <a:lstStyle/>
          <a:p>
            <a:r>
              <a:rPr lang="en-US" dirty="0">
                <a:solidFill>
                  <a:schemeClr val="tx1">
                    <a:lumMod val="85000"/>
                    <a:lumOff val="15000"/>
                  </a:schemeClr>
                </a:solidFill>
              </a:rPr>
              <a:t>Contextualizing </a:t>
            </a:r>
            <a:br>
              <a:rPr lang="en-US" dirty="0">
                <a:solidFill>
                  <a:schemeClr val="tx1">
                    <a:lumMod val="85000"/>
                    <a:lumOff val="15000"/>
                  </a:schemeClr>
                </a:solidFill>
              </a:rPr>
            </a:br>
            <a:r>
              <a:rPr lang="en-US" dirty="0">
                <a:solidFill>
                  <a:schemeClr val="tx1">
                    <a:lumMod val="85000"/>
                    <a:lumOff val="15000"/>
                  </a:schemeClr>
                </a:solidFill>
              </a:rPr>
              <a:t>Dred and Harriet Scott:</a:t>
            </a:r>
            <a:br>
              <a:rPr lang="en-US" sz="2400" dirty="0">
                <a:solidFill>
                  <a:schemeClr val="tx1">
                    <a:lumMod val="85000"/>
                    <a:lumOff val="15000"/>
                  </a:schemeClr>
                </a:solidFill>
              </a:rPr>
            </a:br>
            <a:br>
              <a:rPr lang="en-US" dirty="0">
                <a:solidFill>
                  <a:schemeClr val="tx1">
                    <a:lumMod val="85000"/>
                    <a:lumOff val="15000"/>
                  </a:schemeClr>
                </a:solidFill>
              </a:rPr>
            </a:br>
            <a:r>
              <a:rPr lang="en-US" sz="4400" b="1" dirty="0">
                <a:solidFill>
                  <a:schemeClr val="tx1">
                    <a:lumMod val="85000"/>
                    <a:lumOff val="15000"/>
                  </a:schemeClr>
                </a:solidFill>
              </a:rPr>
              <a:t>Teaching the </a:t>
            </a:r>
            <a:br>
              <a:rPr lang="en-US" sz="4400" b="1" dirty="0">
                <a:solidFill>
                  <a:schemeClr val="tx1">
                    <a:lumMod val="85000"/>
                    <a:lumOff val="15000"/>
                  </a:schemeClr>
                </a:solidFill>
              </a:rPr>
            </a:br>
            <a:r>
              <a:rPr lang="en-US" sz="4400" b="1" dirty="0">
                <a:solidFill>
                  <a:schemeClr val="tx1">
                    <a:lumMod val="85000"/>
                    <a:lumOff val="15000"/>
                  </a:schemeClr>
                </a:solidFill>
              </a:rPr>
              <a:t>St. Louis Freedom Suits</a:t>
            </a:r>
          </a:p>
        </p:txBody>
      </p:sp>
      <p:sp>
        <p:nvSpPr>
          <p:cNvPr id="3" name="Subtitle 2">
            <a:extLst>
              <a:ext uri="{FF2B5EF4-FFF2-40B4-BE49-F238E27FC236}">
                <a16:creationId xmlns:a16="http://schemas.microsoft.com/office/drawing/2014/main" id="{55022DE3-9A24-BB07-C9B7-C1CF7C342121}"/>
              </a:ext>
            </a:extLst>
          </p:cNvPr>
          <p:cNvSpPr>
            <a:spLocks noGrp="1"/>
          </p:cNvSpPr>
          <p:nvPr>
            <p:ph type="subTitle" idx="1"/>
          </p:nvPr>
        </p:nvSpPr>
        <p:spPr>
          <a:xfrm>
            <a:off x="482138" y="4106893"/>
            <a:ext cx="7277100" cy="1655762"/>
          </a:xfrm>
        </p:spPr>
        <p:txBody>
          <a:bodyPr>
            <a:normAutofit lnSpcReduction="10000"/>
          </a:bodyPr>
          <a:lstStyle/>
          <a:p>
            <a:pPr algn="l"/>
            <a:r>
              <a:rPr lang="en-US" dirty="0">
                <a:solidFill>
                  <a:schemeClr val="tx1">
                    <a:lumMod val="85000"/>
                    <a:lumOff val="15000"/>
                  </a:schemeClr>
                </a:solidFill>
              </a:rPr>
              <a:t>Andrea S. Boyles, Tulane University</a:t>
            </a:r>
          </a:p>
          <a:p>
            <a:pPr algn="l"/>
            <a:r>
              <a:rPr lang="en-US" dirty="0">
                <a:solidFill>
                  <a:schemeClr val="tx1">
                    <a:lumMod val="85000"/>
                    <a:lumOff val="15000"/>
                  </a:schemeClr>
                </a:solidFill>
              </a:rPr>
              <a:t>Rob Good, University of Missouri St. Louis</a:t>
            </a:r>
          </a:p>
          <a:p>
            <a:pPr algn="l"/>
            <a:r>
              <a:rPr lang="en-US" dirty="0">
                <a:solidFill>
                  <a:schemeClr val="tx1">
                    <a:lumMod val="85000"/>
                    <a:lumOff val="15000"/>
                  </a:schemeClr>
                </a:solidFill>
              </a:rPr>
              <a:t>Lynne Jackson, Dred Scott Heritage Foundation</a:t>
            </a:r>
          </a:p>
          <a:p>
            <a:pPr algn="l"/>
            <a:r>
              <a:rPr lang="en-US" dirty="0">
                <a:solidFill>
                  <a:schemeClr val="tx1">
                    <a:lumMod val="85000"/>
                    <a:lumOff val="15000"/>
                  </a:schemeClr>
                </a:solidFill>
              </a:rPr>
              <a:t>Anne </a:t>
            </a:r>
            <a:r>
              <a:rPr lang="en-US" dirty="0" err="1">
                <a:solidFill>
                  <a:schemeClr val="tx1">
                    <a:lumMod val="85000"/>
                    <a:lumOff val="15000"/>
                  </a:schemeClr>
                </a:solidFill>
              </a:rPr>
              <a:t>Twitty</a:t>
            </a:r>
            <a:r>
              <a:rPr lang="en-US" dirty="0">
                <a:solidFill>
                  <a:schemeClr val="tx1">
                    <a:lumMod val="85000"/>
                    <a:lumOff val="15000"/>
                  </a:schemeClr>
                </a:solidFill>
              </a:rPr>
              <a:t>, Stanford University</a:t>
            </a:r>
          </a:p>
          <a:p>
            <a:endParaRPr lang="en-US" dirty="0">
              <a:solidFill>
                <a:schemeClr val="tx1">
                  <a:lumMod val="85000"/>
                  <a:lumOff val="15000"/>
                </a:schemeClr>
              </a:solidFill>
            </a:endParaRPr>
          </a:p>
        </p:txBody>
      </p:sp>
    </p:spTree>
    <p:extLst>
      <p:ext uri="{BB962C8B-B14F-4D97-AF65-F5344CB8AC3E}">
        <p14:creationId xmlns:p14="http://schemas.microsoft.com/office/powerpoint/2010/main" val="1127872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26211D-B388-6569-D384-D154B0897709}"/>
              </a:ext>
            </a:extLst>
          </p:cNvPr>
          <p:cNvPicPr>
            <a:picLocks noChangeAspect="1"/>
          </p:cNvPicPr>
          <p:nvPr/>
        </p:nvPicPr>
        <p:blipFill>
          <a:blip r:embed="rId2"/>
          <a:srcRect/>
          <a:stretch/>
        </p:blipFill>
        <p:spPr>
          <a:xfrm>
            <a:off x="155642" y="0"/>
            <a:ext cx="12380153" cy="6936112"/>
          </a:xfrm>
          <a:prstGeom prst="rect">
            <a:avLst/>
          </a:prstGeom>
        </p:spPr>
      </p:pic>
      <p:sp>
        <p:nvSpPr>
          <p:cNvPr id="4" name="Title 3">
            <a:extLst>
              <a:ext uri="{FF2B5EF4-FFF2-40B4-BE49-F238E27FC236}">
                <a16:creationId xmlns:a16="http://schemas.microsoft.com/office/drawing/2014/main" id="{F89E45C8-9933-7EA6-FA0E-032D0B6ED64D}"/>
              </a:ext>
            </a:extLst>
          </p:cNvPr>
          <p:cNvSpPr>
            <a:spLocks noGrp="1"/>
          </p:cNvSpPr>
          <p:nvPr>
            <p:ph type="title"/>
          </p:nvPr>
        </p:nvSpPr>
        <p:spPr>
          <a:xfrm>
            <a:off x="5661499" y="2202158"/>
            <a:ext cx="5661498" cy="2914591"/>
          </a:xfrm>
        </p:spPr>
        <p:txBody>
          <a:bodyPr/>
          <a:lstStyle/>
          <a:p>
            <a:r>
              <a:rPr lang="en-US" b="1" dirty="0">
                <a:latin typeface="Arial" panose="020B0604020202020204" pitchFamily="34" charset="0"/>
                <a:cs typeface="Arial" panose="020B0604020202020204" pitchFamily="34" charset="0"/>
              </a:rPr>
              <a:t>A Fitting Memorial for an Icon</a:t>
            </a:r>
          </a:p>
        </p:txBody>
      </p:sp>
      <p:pic>
        <p:nvPicPr>
          <p:cNvPr id="7" name="Picture 6" descr="A black monument with white text&#10;&#10;Description automatically generated">
            <a:extLst>
              <a:ext uri="{FF2B5EF4-FFF2-40B4-BE49-F238E27FC236}">
                <a16:creationId xmlns:a16="http://schemas.microsoft.com/office/drawing/2014/main" id="{94D3D238-6558-0B41-86CC-82B813CA0CE6}"/>
              </a:ext>
            </a:extLst>
          </p:cNvPr>
          <p:cNvPicPr>
            <a:picLocks noChangeAspect="1"/>
          </p:cNvPicPr>
          <p:nvPr/>
        </p:nvPicPr>
        <p:blipFill>
          <a:blip r:embed="rId3"/>
          <a:stretch>
            <a:fillRect/>
          </a:stretch>
        </p:blipFill>
        <p:spPr>
          <a:xfrm rot="16200000">
            <a:off x="-1162456" y="1201510"/>
            <a:ext cx="6974733" cy="4649822"/>
          </a:xfrm>
          <a:prstGeom prst="rect">
            <a:avLst/>
          </a:prstGeom>
        </p:spPr>
      </p:pic>
    </p:spTree>
    <p:extLst>
      <p:ext uri="{BB962C8B-B14F-4D97-AF65-F5344CB8AC3E}">
        <p14:creationId xmlns:p14="http://schemas.microsoft.com/office/powerpoint/2010/main" val="1500439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26211D-B388-6569-D384-D154B0897709}"/>
              </a:ext>
            </a:extLst>
          </p:cNvPr>
          <p:cNvPicPr>
            <a:picLocks noChangeAspect="1"/>
          </p:cNvPicPr>
          <p:nvPr/>
        </p:nvPicPr>
        <p:blipFill>
          <a:blip r:embed="rId2"/>
          <a:srcRect/>
          <a:stretch/>
        </p:blipFill>
        <p:spPr>
          <a:xfrm>
            <a:off x="-133176" y="-60960"/>
            <a:ext cx="12458347" cy="6979920"/>
          </a:xfrm>
          <a:prstGeom prst="rect">
            <a:avLst/>
          </a:prstGeom>
        </p:spPr>
      </p:pic>
      <p:sp>
        <p:nvSpPr>
          <p:cNvPr id="7" name="Title 6">
            <a:extLst>
              <a:ext uri="{FF2B5EF4-FFF2-40B4-BE49-F238E27FC236}">
                <a16:creationId xmlns:a16="http://schemas.microsoft.com/office/drawing/2014/main" id="{F0FBCB41-8AEB-C835-517C-B7E5525F8AD2}"/>
              </a:ext>
            </a:extLst>
          </p:cNvPr>
          <p:cNvSpPr>
            <a:spLocks noGrp="1"/>
          </p:cNvSpPr>
          <p:nvPr>
            <p:ph type="title"/>
          </p:nvPr>
        </p:nvSpPr>
        <p:spPr>
          <a:xfrm>
            <a:off x="252919" y="5350212"/>
            <a:ext cx="11245174" cy="1321438"/>
          </a:xfrm>
        </p:spPr>
        <p:txBody>
          <a:bodyPr/>
          <a:lstStyle/>
          <a:p>
            <a:r>
              <a:rPr lang="en-US" sz="4400" b="1" kern="1200" dirty="0">
                <a:solidFill>
                  <a:schemeClr val="bg1"/>
                </a:solidFill>
                <a:latin typeface="Arial" panose="020B0604020202020204" pitchFamily="34" charset="0"/>
                <a:cs typeface="Arial" panose="020B0604020202020204" pitchFamily="34" charset="0"/>
              </a:rPr>
              <a:t>Dred Scott Presents </a:t>
            </a:r>
            <a:br>
              <a:rPr lang="en-US" sz="4400" b="1" kern="1200" dirty="0">
                <a:solidFill>
                  <a:schemeClr val="bg1"/>
                </a:solidFill>
                <a:latin typeface="Arial" panose="020B0604020202020204" pitchFamily="34" charset="0"/>
                <a:cs typeface="Arial" panose="020B0604020202020204" pitchFamily="34" charset="0"/>
              </a:rPr>
            </a:br>
            <a:r>
              <a:rPr lang="en-US" sz="4400" b="1" kern="1200" dirty="0">
                <a:solidFill>
                  <a:schemeClr val="bg1"/>
                </a:solidFill>
                <a:latin typeface="Arial" panose="020B0604020202020204" pitchFamily="34" charset="0"/>
                <a:cs typeface="Arial" panose="020B0604020202020204" pitchFamily="34" charset="0"/>
              </a:rPr>
              <a:t>Sons and Daughters of Reconciliation</a:t>
            </a:r>
            <a:endParaRPr lang="en-US" b="1" dirty="0">
              <a:solidFill>
                <a:schemeClr val="bg1"/>
              </a:solidFill>
              <a:latin typeface="Arial" panose="020B0604020202020204" pitchFamily="34" charset="0"/>
              <a:cs typeface="Arial" panose="020B0604020202020204" pitchFamily="34" charset="0"/>
            </a:endParaRPr>
          </a:p>
        </p:txBody>
      </p:sp>
      <p:pic>
        <p:nvPicPr>
          <p:cNvPr id="6" name="Picture 5" descr="A group of people posing for a photo&#10;&#10;Description automatically generated">
            <a:extLst>
              <a:ext uri="{FF2B5EF4-FFF2-40B4-BE49-F238E27FC236}">
                <a16:creationId xmlns:a16="http://schemas.microsoft.com/office/drawing/2014/main" id="{8FF79941-9213-3DEC-237D-98D886688AEF}"/>
              </a:ext>
            </a:extLst>
          </p:cNvPr>
          <p:cNvPicPr>
            <a:picLocks noChangeAspect="1"/>
          </p:cNvPicPr>
          <p:nvPr/>
        </p:nvPicPr>
        <p:blipFill>
          <a:blip r:embed="rId3"/>
          <a:stretch>
            <a:fillRect/>
          </a:stretch>
        </p:blipFill>
        <p:spPr>
          <a:xfrm>
            <a:off x="252919" y="4297"/>
            <a:ext cx="6770451" cy="5016660"/>
          </a:xfrm>
          <a:prstGeom prst="rect">
            <a:avLst/>
          </a:prstGeom>
        </p:spPr>
      </p:pic>
    </p:spTree>
    <p:extLst>
      <p:ext uri="{BB962C8B-B14F-4D97-AF65-F5344CB8AC3E}">
        <p14:creationId xmlns:p14="http://schemas.microsoft.com/office/powerpoint/2010/main" val="4020378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ECDAB-9105-7D9A-BE95-9411C349124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33F859A-7283-F746-502D-8641156B893F}"/>
              </a:ext>
            </a:extLst>
          </p:cNvPr>
          <p:cNvPicPr>
            <a:picLocks noChangeAspect="1"/>
          </p:cNvPicPr>
          <p:nvPr/>
        </p:nvPicPr>
        <p:blipFill>
          <a:blip r:embed="rId2"/>
          <a:srcRect/>
          <a:stretch/>
        </p:blipFill>
        <p:spPr>
          <a:xfrm>
            <a:off x="-60960" y="-20502"/>
            <a:ext cx="12386131" cy="6939461"/>
          </a:xfrm>
          <a:prstGeom prst="rect">
            <a:avLst/>
          </a:prstGeom>
        </p:spPr>
      </p:pic>
      <p:sp>
        <p:nvSpPr>
          <p:cNvPr id="4" name="Title 3">
            <a:extLst>
              <a:ext uri="{FF2B5EF4-FFF2-40B4-BE49-F238E27FC236}">
                <a16:creationId xmlns:a16="http://schemas.microsoft.com/office/drawing/2014/main" id="{444C390C-01AF-5311-1903-4CF4BDDEA7C1}"/>
              </a:ext>
            </a:extLst>
          </p:cNvPr>
          <p:cNvSpPr>
            <a:spLocks noGrp="1"/>
          </p:cNvSpPr>
          <p:nvPr>
            <p:ph type="title"/>
          </p:nvPr>
        </p:nvSpPr>
        <p:spPr>
          <a:xfrm>
            <a:off x="1123950" y="5505450"/>
            <a:ext cx="10839450" cy="681038"/>
          </a:xfrm>
        </p:spPr>
        <p:txBody>
          <a:bodyPr>
            <a:normAutofit fontScale="90000"/>
          </a:bodyPr>
          <a:lstStyle/>
          <a:p>
            <a:r>
              <a:rPr lang="en-US" b="1" dirty="0">
                <a:solidFill>
                  <a:schemeClr val="bg1"/>
                </a:solidFill>
              </a:rPr>
              <a:t>Teaching the Freedom Suits in Your Classroom</a:t>
            </a:r>
          </a:p>
        </p:txBody>
      </p:sp>
      <p:pic>
        <p:nvPicPr>
          <p:cNvPr id="7" name="Picture 6" descr="A qr code with a logo&#10;&#10;Description automatically generated">
            <a:extLst>
              <a:ext uri="{FF2B5EF4-FFF2-40B4-BE49-F238E27FC236}">
                <a16:creationId xmlns:a16="http://schemas.microsoft.com/office/drawing/2014/main" id="{90B2A786-D1E1-5060-DC86-DD8AF134110A}"/>
              </a:ext>
            </a:extLst>
          </p:cNvPr>
          <p:cNvPicPr>
            <a:picLocks noChangeAspect="1"/>
          </p:cNvPicPr>
          <p:nvPr/>
        </p:nvPicPr>
        <p:blipFill>
          <a:blip r:embed="rId3"/>
          <a:stretch>
            <a:fillRect/>
          </a:stretch>
        </p:blipFill>
        <p:spPr>
          <a:xfrm>
            <a:off x="3826764" y="1143477"/>
            <a:ext cx="3928872" cy="3928872"/>
          </a:xfrm>
          <a:prstGeom prst="rect">
            <a:avLst/>
          </a:prstGeom>
        </p:spPr>
      </p:pic>
    </p:spTree>
    <p:extLst>
      <p:ext uri="{BB962C8B-B14F-4D97-AF65-F5344CB8AC3E}">
        <p14:creationId xmlns:p14="http://schemas.microsoft.com/office/powerpoint/2010/main" val="4053513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A3087-0A56-448B-D250-A59C3D7F70E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404498E-723A-D996-71B3-20409AEABD0E}"/>
              </a:ext>
            </a:extLst>
          </p:cNvPr>
          <p:cNvPicPr>
            <a:picLocks noChangeAspect="1"/>
          </p:cNvPicPr>
          <p:nvPr/>
        </p:nvPicPr>
        <p:blipFill>
          <a:blip r:embed="rId3"/>
          <a:srcRect/>
          <a:stretch/>
        </p:blipFill>
        <p:spPr>
          <a:xfrm>
            <a:off x="-60960" y="-20502"/>
            <a:ext cx="12386131" cy="6939461"/>
          </a:xfrm>
          <a:prstGeom prst="rect">
            <a:avLst/>
          </a:prstGeom>
        </p:spPr>
      </p:pic>
      <p:sp>
        <p:nvSpPr>
          <p:cNvPr id="4" name="Title 3">
            <a:extLst>
              <a:ext uri="{FF2B5EF4-FFF2-40B4-BE49-F238E27FC236}">
                <a16:creationId xmlns:a16="http://schemas.microsoft.com/office/drawing/2014/main" id="{14759313-2494-3E95-5AC3-BDDB5C71FEA3}"/>
              </a:ext>
            </a:extLst>
          </p:cNvPr>
          <p:cNvSpPr>
            <a:spLocks noGrp="1"/>
          </p:cNvSpPr>
          <p:nvPr>
            <p:ph type="title"/>
          </p:nvPr>
        </p:nvSpPr>
        <p:spPr/>
        <p:txBody>
          <a:bodyPr>
            <a:normAutofit/>
          </a:bodyPr>
          <a:lstStyle/>
          <a:p>
            <a:pPr>
              <a:lnSpc>
                <a:spcPct val="100000"/>
              </a:lnSpc>
            </a:pPr>
            <a:r>
              <a:rPr lang="en-US" dirty="0">
                <a:solidFill>
                  <a:schemeClr val="bg1"/>
                </a:solidFill>
              </a:rPr>
              <a:t>Suing for Freedom in St. Louis</a:t>
            </a:r>
            <a:br>
              <a:rPr lang="en-US" dirty="0">
                <a:solidFill>
                  <a:schemeClr val="bg1"/>
                </a:solidFill>
              </a:rPr>
            </a:br>
            <a:r>
              <a:rPr lang="en-US" sz="3600" dirty="0">
                <a:solidFill>
                  <a:schemeClr val="bg1"/>
                </a:solidFill>
              </a:rPr>
              <a:t>The Mechanics of Freedom Suits </a:t>
            </a:r>
          </a:p>
        </p:txBody>
      </p:sp>
      <p:sp>
        <p:nvSpPr>
          <p:cNvPr id="6" name="Content Placeholder 5">
            <a:extLst>
              <a:ext uri="{FF2B5EF4-FFF2-40B4-BE49-F238E27FC236}">
                <a16:creationId xmlns:a16="http://schemas.microsoft.com/office/drawing/2014/main" id="{E67E9760-5C62-90C9-4072-C3722E0FA202}"/>
              </a:ext>
            </a:extLst>
          </p:cNvPr>
          <p:cNvSpPr>
            <a:spLocks noGrp="1"/>
          </p:cNvSpPr>
          <p:nvPr>
            <p:ph idx="1"/>
          </p:nvPr>
        </p:nvSpPr>
        <p:spPr/>
        <p:txBody>
          <a:bodyPr>
            <a:normAutofit fontScale="32500" lnSpcReduction="20000"/>
          </a:bodyPr>
          <a:lstStyle/>
          <a:p>
            <a:pPr>
              <a:lnSpc>
                <a:spcPct val="113000"/>
              </a:lnSpc>
              <a:spcBef>
                <a:spcPts val="0"/>
              </a:spcBef>
              <a:spcAft>
                <a:spcPts val="600"/>
              </a:spcAft>
            </a:pPr>
            <a:r>
              <a:rPr lang="en-US" altLang="en-US" sz="8000" dirty="0">
                <a:solidFill>
                  <a:schemeClr val="bg1"/>
                </a:solidFill>
                <a:ea typeface="ＭＳ Ｐゴシック" panose="020B0600070205080204" pitchFamily="34" charset="-128"/>
              </a:rPr>
              <a:t>The right to initiate a freedom suit was established by Missouri territorial statute in 1807, but it existed in other states as well.</a:t>
            </a:r>
          </a:p>
          <a:p>
            <a:pPr>
              <a:lnSpc>
                <a:spcPct val="113000"/>
              </a:lnSpc>
              <a:spcBef>
                <a:spcPts val="0"/>
              </a:spcBef>
              <a:spcAft>
                <a:spcPts val="600"/>
              </a:spcAft>
            </a:pPr>
            <a:r>
              <a:rPr lang="en-US" altLang="en-US" sz="8000" dirty="0">
                <a:solidFill>
                  <a:schemeClr val="bg1"/>
                </a:solidFill>
                <a:ea typeface="ＭＳ Ｐゴシック" panose="020B0600070205080204" pitchFamily="34" charset="-128"/>
              </a:rPr>
              <a:t>Plaintiffs in the St. Louis freedom suits, like plaintiffs in all freedom suits, alleged that they were free people, unlawfully held in bondage.</a:t>
            </a:r>
          </a:p>
          <a:p>
            <a:pPr>
              <a:lnSpc>
                <a:spcPct val="113000"/>
              </a:lnSpc>
              <a:spcBef>
                <a:spcPts val="0"/>
              </a:spcBef>
              <a:spcAft>
                <a:spcPts val="600"/>
              </a:spcAft>
            </a:pPr>
            <a:r>
              <a:rPr lang="en-US" altLang="en-US" sz="8000" dirty="0">
                <a:solidFill>
                  <a:schemeClr val="bg1"/>
                </a:solidFill>
                <a:ea typeface="ＭＳ Ｐゴシック" panose="020B0600070205080204" pitchFamily="34" charset="-128"/>
              </a:rPr>
              <a:t>Cases began with a petition; once authorized plaintiffs filed an action of trespass, assault and battery, and false imprisonment.</a:t>
            </a:r>
          </a:p>
          <a:p>
            <a:pPr>
              <a:lnSpc>
                <a:spcPct val="113000"/>
              </a:lnSpc>
              <a:spcBef>
                <a:spcPts val="0"/>
              </a:spcBef>
              <a:spcAft>
                <a:spcPts val="600"/>
              </a:spcAft>
            </a:pPr>
            <a:r>
              <a:rPr lang="en-US" altLang="en-US" sz="8000" dirty="0">
                <a:solidFill>
                  <a:schemeClr val="bg1"/>
                </a:solidFill>
                <a:ea typeface="ＭＳ Ｐゴシック" panose="020B0600070205080204" pitchFamily="34" charset="-128"/>
              </a:rPr>
              <a:t>Plaintiffs sued in </a:t>
            </a:r>
            <a:r>
              <a:rPr lang="en-US" altLang="en-US" sz="8000" i="1" dirty="0">
                <a:solidFill>
                  <a:schemeClr val="bg1"/>
                </a:solidFill>
                <a:ea typeface="ＭＳ Ｐゴシック" panose="020B0600070205080204" pitchFamily="34" charset="-128"/>
              </a:rPr>
              <a:t>forma pauperis</a:t>
            </a:r>
            <a:r>
              <a:rPr lang="en-US" altLang="en-US" sz="8000" dirty="0">
                <a:solidFill>
                  <a:schemeClr val="bg1"/>
                </a:solidFill>
                <a:ea typeface="ＭＳ Ｐゴシック" panose="020B0600070205080204" pitchFamily="34" charset="-128"/>
              </a:rPr>
              <a:t>, that is, as poor people, who had attorneys appointed to them by the court.</a:t>
            </a:r>
          </a:p>
          <a:p>
            <a:pPr>
              <a:lnSpc>
                <a:spcPct val="113000"/>
              </a:lnSpc>
              <a:spcBef>
                <a:spcPts val="0"/>
              </a:spcBef>
              <a:spcAft>
                <a:spcPts val="600"/>
              </a:spcAft>
            </a:pPr>
            <a:r>
              <a:rPr lang="en-US" altLang="en-US" sz="8000" dirty="0">
                <a:solidFill>
                  <a:schemeClr val="bg1"/>
                </a:solidFill>
                <a:ea typeface="ＭＳ Ｐゴシック" panose="020B0600070205080204" pitchFamily="34" charset="-128"/>
              </a:rPr>
              <a:t>The law forbid defendants from removing plaintiffs from the court’s jurisdiction while their cases were pending.</a:t>
            </a:r>
          </a:p>
          <a:p>
            <a:endParaRPr lang="en-US" dirty="0">
              <a:solidFill>
                <a:schemeClr val="bg1"/>
              </a:solidFill>
            </a:endParaRPr>
          </a:p>
        </p:txBody>
      </p:sp>
    </p:spTree>
    <p:extLst>
      <p:ext uri="{BB962C8B-B14F-4D97-AF65-F5344CB8AC3E}">
        <p14:creationId xmlns:p14="http://schemas.microsoft.com/office/powerpoint/2010/main" val="364748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26211D-B388-6569-D384-D154B0897709}"/>
              </a:ext>
            </a:extLst>
          </p:cNvPr>
          <p:cNvPicPr>
            <a:picLocks noChangeAspect="1"/>
          </p:cNvPicPr>
          <p:nvPr/>
        </p:nvPicPr>
        <p:blipFill>
          <a:blip r:embed="rId3"/>
          <a:srcRect/>
          <a:stretch/>
        </p:blipFill>
        <p:spPr>
          <a:xfrm>
            <a:off x="-60960" y="-20502"/>
            <a:ext cx="12386131" cy="6939461"/>
          </a:xfrm>
          <a:prstGeom prst="rect">
            <a:avLst/>
          </a:prstGeom>
        </p:spPr>
      </p:pic>
      <p:sp>
        <p:nvSpPr>
          <p:cNvPr id="4" name="Title 3">
            <a:extLst>
              <a:ext uri="{FF2B5EF4-FFF2-40B4-BE49-F238E27FC236}">
                <a16:creationId xmlns:a16="http://schemas.microsoft.com/office/drawing/2014/main" id="{786C5B2A-00ED-4319-4C92-FD4C4393F28F}"/>
              </a:ext>
            </a:extLst>
          </p:cNvPr>
          <p:cNvSpPr>
            <a:spLocks noGrp="1"/>
          </p:cNvSpPr>
          <p:nvPr>
            <p:ph type="title"/>
          </p:nvPr>
        </p:nvSpPr>
        <p:spPr/>
        <p:txBody>
          <a:bodyPr>
            <a:normAutofit/>
          </a:bodyPr>
          <a:lstStyle/>
          <a:p>
            <a:pPr>
              <a:lnSpc>
                <a:spcPct val="100000"/>
              </a:lnSpc>
            </a:pPr>
            <a:r>
              <a:rPr lang="en-US" dirty="0">
                <a:solidFill>
                  <a:schemeClr val="bg1"/>
                </a:solidFill>
              </a:rPr>
              <a:t>Suing for Freedom in St. Louis</a:t>
            </a:r>
            <a:br>
              <a:rPr lang="en-US" dirty="0">
                <a:solidFill>
                  <a:schemeClr val="bg1"/>
                </a:solidFill>
              </a:rPr>
            </a:br>
            <a:r>
              <a:rPr lang="en-US" sz="3600" dirty="0">
                <a:solidFill>
                  <a:schemeClr val="bg1"/>
                </a:solidFill>
              </a:rPr>
              <a:t>The Mechanics of Freedom Suits </a:t>
            </a:r>
          </a:p>
        </p:txBody>
      </p:sp>
      <p:sp>
        <p:nvSpPr>
          <p:cNvPr id="6" name="Content Placeholder 5">
            <a:extLst>
              <a:ext uri="{FF2B5EF4-FFF2-40B4-BE49-F238E27FC236}">
                <a16:creationId xmlns:a16="http://schemas.microsoft.com/office/drawing/2014/main" id="{D148FA66-1D03-F9E5-B519-DD4562F4522F}"/>
              </a:ext>
            </a:extLst>
          </p:cNvPr>
          <p:cNvSpPr>
            <a:spLocks noGrp="1"/>
          </p:cNvSpPr>
          <p:nvPr>
            <p:ph idx="1"/>
          </p:nvPr>
        </p:nvSpPr>
        <p:spPr/>
        <p:txBody>
          <a:bodyPr>
            <a:normAutofit/>
          </a:bodyPr>
          <a:lstStyle/>
          <a:p>
            <a:pPr>
              <a:lnSpc>
                <a:spcPct val="93000"/>
              </a:lnSpc>
              <a:spcBef>
                <a:spcPts val="0"/>
              </a:spcBef>
              <a:spcAft>
                <a:spcPts val="600"/>
              </a:spcAft>
            </a:pPr>
            <a:r>
              <a:rPr lang="en-US" altLang="en-US" sz="2600" dirty="0">
                <a:solidFill>
                  <a:schemeClr val="bg1"/>
                </a:solidFill>
                <a:ea typeface="ＭＳ Ｐゴシック" panose="020B0600070205080204" pitchFamily="34" charset="-128"/>
              </a:rPr>
              <a:t>While their cases were pending, plaintiffs might remain in the custody of the defendant, or they might be taken into the sheriff’s custody.</a:t>
            </a:r>
          </a:p>
          <a:p>
            <a:pPr>
              <a:lnSpc>
                <a:spcPct val="93000"/>
              </a:lnSpc>
              <a:spcBef>
                <a:spcPts val="0"/>
              </a:spcBef>
              <a:spcAft>
                <a:spcPts val="600"/>
              </a:spcAft>
            </a:pPr>
            <a:r>
              <a:rPr lang="en-US" altLang="en-US" sz="2600" dirty="0">
                <a:solidFill>
                  <a:schemeClr val="bg1"/>
                </a:solidFill>
                <a:ea typeface="ＭＳ Ｐゴシック" panose="020B0600070205080204" pitchFamily="34" charset="-128"/>
              </a:rPr>
              <a:t>Many St. Louis freedom suits ended before they went to trial, but most that reached that stage were decided by a jury rather than a judge. The only people who could serve as jurors at this time were white men.</a:t>
            </a:r>
          </a:p>
          <a:p>
            <a:pPr>
              <a:lnSpc>
                <a:spcPct val="93000"/>
              </a:lnSpc>
              <a:spcBef>
                <a:spcPts val="0"/>
              </a:spcBef>
              <a:spcAft>
                <a:spcPts val="600"/>
              </a:spcAft>
            </a:pPr>
            <a:r>
              <a:rPr lang="en-US" altLang="en-US" sz="2600" dirty="0">
                <a:solidFill>
                  <a:schemeClr val="bg1"/>
                </a:solidFill>
                <a:ea typeface="ＭＳ Ｐゴシック" panose="020B0600070205080204" pitchFamily="34" charset="-128"/>
              </a:rPr>
              <a:t>A verdict declaring that the plaintiff was a free person would liberate them from the defendant.</a:t>
            </a:r>
          </a:p>
          <a:p>
            <a:pPr>
              <a:lnSpc>
                <a:spcPct val="93000"/>
              </a:lnSpc>
              <a:spcBef>
                <a:spcPts val="0"/>
              </a:spcBef>
              <a:spcAft>
                <a:spcPts val="600"/>
              </a:spcAft>
            </a:pPr>
            <a:r>
              <a:rPr lang="en-US" altLang="en-US" sz="2600" dirty="0">
                <a:solidFill>
                  <a:schemeClr val="bg1"/>
                </a:solidFill>
                <a:ea typeface="ＭＳ Ｐゴシック" panose="020B0600070205080204" pitchFamily="34" charset="-128"/>
              </a:rPr>
              <a:t>In addition to obtaining their freedom, between 1824 and 1845, state statute also permitted successful plaintiffs to sue for damages.</a:t>
            </a:r>
          </a:p>
          <a:p>
            <a:pPr>
              <a:lnSpc>
                <a:spcPct val="113000"/>
              </a:lnSpc>
            </a:pPr>
            <a:endParaRPr lang="en-US" sz="2600" dirty="0">
              <a:solidFill>
                <a:schemeClr val="bg1"/>
              </a:solidFill>
            </a:endParaRPr>
          </a:p>
        </p:txBody>
      </p:sp>
    </p:spTree>
    <p:extLst>
      <p:ext uri="{BB962C8B-B14F-4D97-AF65-F5344CB8AC3E}">
        <p14:creationId xmlns:p14="http://schemas.microsoft.com/office/powerpoint/2010/main" val="1040811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48F67-7983-8DE4-50AB-53706F2C577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BD1EF47-158A-4857-C637-074B18125DC2}"/>
              </a:ext>
            </a:extLst>
          </p:cNvPr>
          <p:cNvPicPr>
            <a:picLocks noChangeAspect="1"/>
          </p:cNvPicPr>
          <p:nvPr/>
        </p:nvPicPr>
        <p:blipFill>
          <a:blip r:embed="rId3"/>
          <a:srcRect/>
          <a:stretch/>
        </p:blipFill>
        <p:spPr>
          <a:xfrm>
            <a:off x="-60960" y="-20502"/>
            <a:ext cx="12386131" cy="6939461"/>
          </a:xfrm>
          <a:prstGeom prst="rect">
            <a:avLst/>
          </a:prstGeom>
        </p:spPr>
      </p:pic>
      <p:sp>
        <p:nvSpPr>
          <p:cNvPr id="4" name="Title 3">
            <a:extLst>
              <a:ext uri="{FF2B5EF4-FFF2-40B4-BE49-F238E27FC236}">
                <a16:creationId xmlns:a16="http://schemas.microsoft.com/office/drawing/2014/main" id="{25B91B25-3A2C-291F-7693-B1D821858693}"/>
              </a:ext>
            </a:extLst>
          </p:cNvPr>
          <p:cNvSpPr>
            <a:spLocks noGrp="1"/>
          </p:cNvSpPr>
          <p:nvPr>
            <p:ph type="title"/>
          </p:nvPr>
        </p:nvSpPr>
        <p:spPr/>
        <p:txBody>
          <a:bodyPr>
            <a:normAutofit/>
          </a:bodyPr>
          <a:lstStyle/>
          <a:p>
            <a:pPr>
              <a:lnSpc>
                <a:spcPct val="100000"/>
              </a:lnSpc>
            </a:pPr>
            <a:r>
              <a:rPr lang="en-US" dirty="0">
                <a:solidFill>
                  <a:schemeClr val="bg1"/>
                </a:solidFill>
              </a:rPr>
              <a:t>Suing for Freedom in St. Louis</a:t>
            </a:r>
            <a:br>
              <a:rPr lang="en-US" dirty="0">
                <a:solidFill>
                  <a:schemeClr val="bg1"/>
                </a:solidFill>
              </a:rPr>
            </a:br>
            <a:r>
              <a:rPr lang="en-US" sz="3600" dirty="0">
                <a:solidFill>
                  <a:schemeClr val="bg1"/>
                </a:solidFill>
              </a:rPr>
              <a:t>The Basis of Freedom Suits </a:t>
            </a:r>
          </a:p>
        </p:txBody>
      </p:sp>
      <p:sp>
        <p:nvSpPr>
          <p:cNvPr id="6" name="Content Placeholder 5">
            <a:extLst>
              <a:ext uri="{FF2B5EF4-FFF2-40B4-BE49-F238E27FC236}">
                <a16:creationId xmlns:a16="http://schemas.microsoft.com/office/drawing/2014/main" id="{649A2B0F-744E-B163-28FE-84D02DE0B47F}"/>
              </a:ext>
            </a:extLst>
          </p:cNvPr>
          <p:cNvSpPr>
            <a:spLocks noGrp="1"/>
          </p:cNvSpPr>
          <p:nvPr>
            <p:ph idx="1"/>
          </p:nvPr>
        </p:nvSpPr>
        <p:spPr/>
        <p:txBody>
          <a:bodyPr>
            <a:normAutofit/>
          </a:bodyPr>
          <a:lstStyle/>
          <a:p>
            <a:pPr>
              <a:lnSpc>
                <a:spcPct val="93000"/>
              </a:lnSpc>
              <a:spcBef>
                <a:spcPct val="0"/>
              </a:spcBef>
              <a:spcAft>
                <a:spcPts val="600"/>
              </a:spcAft>
            </a:pPr>
            <a:r>
              <a:rPr lang="en-US" altLang="en-US" sz="2600" dirty="0">
                <a:solidFill>
                  <a:schemeClr val="bg1"/>
                </a:solidFill>
                <a:ea typeface="ＭＳ Ｐゴシック" panose="020B0600070205080204" pitchFamily="34" charset="-128"/>
              </a:rPr>
              <a:t>St. Louis freedom suits were based on three grounds, with some plaintiffs claiming more than one:</a:t>
            </a:r>
          </a:p>
          <a:p>
            <a:pPr lvl="1">
              <a:lnSpc>
                <a:spcPct val="93000"/>
              </a:lnSpc>
              <a:spcBef>
                <a:spcPct val="0"/>
              </a:spcBef>
              <a:spcAft>
                <a:spcPts val="600"/>
              </a:spcAft>
              <a:buFont typeface="Arial" panose="020B0604020202020204" pitchFamily="34" charset="0"/>
              <a:buChar char="•"/>
            </a:pPr>
            <a:r>
              <a:rPr lang="en-US" altLang="en-US" sz="2600" dirty="0">
                <a:solidFill>
                  <a:schemeClr val="bg1"/>
                </a:solidFill>
                <a:ea typeface="ＭＳ Ｐゴシック" panose="020B0600070205080204" pitchFamily="34" charset="-128"/>
              </a:rPr>
              <a:t>Prior residence in free territory or state (73% of plaintiffs)</a:t>
            </a:r>
          </a:p>
          <a:p>
            <a:pPr lvl="1">
              <a:lnSpc>
                <a:spcPct val="93000"/>
              </a:lnSpc>
              <a:spcBef>
                <a:spcPct val="0"/>
              </a:spcBef>
              <a:spcAft>
                <a:spcPts val="600"/>
              </a:spcAft>
              <a:buFont typeface="Arial" panose="020B0604020202020204" pitchFamily="34" charset="0"/>
              <a:buChar char="•"/>
            </a:pPr>
            <a:r>
              <a:rPr lang="en-US" altLang="en-US" sz="2600" dirty="0">
                <a:solidFill>
                  <a:schemeClr val="bg1"/>
                </a:solidFill>
                <a:ea typeface="ＭＳ Ｐゴシック" panose="020B0600070205080204" pitchFamily="34" charset="-128"/>
              </a:rPr>
              <a:t>Free birth (40% of plaintiffs)</a:t>
            </a:r>
          </a:p>
          <a:p>
            <a:pPr lvl="1">
              <a:lnSpc>
                <a:spcPct val="93000"/>
              </a:lnSpc>
              <a:spcBef>
                <a:spcPct val="0"/>
              </a:spcBef>
              <a:spcAft>
                <a:spcPts val="600"/>
              </a:spcAft>
              <a:buFont typeface="Arial" panose="020B0604020202020204" pitchFamily="34" charset="0"/>
              <a:buChar char="•"/>
            </a:pPr>
            <a:r>
              <a:rPr lang="en-US" altLang="en-US" sz="2600" dirty="0">
                <a:solidFill>
                  <a:schemeClr val="bg1"/>
                </a:solidFill>
                <a:ea typeface="ＭＳ Ｐゴシック" panose="020B0600070205080204" pitchFamily="34" charset="-128"/>
              </a:rPr>
              <a:t>Previous emancipation (21% of plaintiffs)</a:t>
            </a:r>
          </a:p>
          <a:p>
            <a:pPr>
              <a:lnSpc>
                <a:spcPct val="134000"/>
              </a:lnSpc>
              <a:spcBef>
                <a:spcPts val="0"/>
              </a:spcBef>
              <a:spcAft>
                <a:spcPts val="600"/>
              </a:spcAft>
            </a:pPr>
            <a:endParaRPr lang="en-US" dirty="0">
              <a:solidFill>
                <a:schemeClr val="bg1"/>
              </a:solidFill>
            </a:endParaRPr>
          </a:p>
        </p:txBody>
      </p:sp>
    </p:spTree>
    <p:extLst>
      <p:ext uri="{BB962C8B-B14F-4D97-AF65-F5344CB8AC3E}">
        <p14:creationId xmlns:p14="http://schemas.microsoft.com/office/powerpoint/2010/main" val="2772540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E94906-78F8-D01C-25A7-D4F741DF5F3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7C966C4-E032-617C-B4EB-B49C08AD6C02}"/>
              </a:ext>
            </a:extLst>
          </p:cNvPr>
          <p:cNvPicPr>
            <a:picLocks noChangeAspect="1"/>
          </p:cNvPicPr>
          <p:nvPr/>
        </p:nvPicPr>
        <p:blipFill>
          <a:blip r:embed="rId3"/>
          <a:srcRect/>
          <a:stretch/>
        </p:blipFill>
        <p:spPr>
          <a:xfrm>
            <a:off x="-60960" y="-20502"/>
            <a:ext cx="12386131" cy="6939461"/>
          </a:xfrm>
          <a:prstGeom prst="rect">
            <a:avLst/>
          </a:prstGeom>
        </p:spPr>
      </p:pic>
      <p:sp>
        <p:nvSpPr>
          <p:cNvPr id="4" name="Title 3">
            <a:extLst>
              <a:ext uri="{FF2B5EF4-FFF2-40B4-BE49-F238E27FC236}">
                <a16:creationId xmlns:a16="http://schemas.microsoft.com/office/drawing/2014/main" id="{7241F2AE-804C-AD81-4934-4A28F0E4B939}"/>
              </a:ext>
            </a:extLst>
          </p:cNvPr>
          <p:cNvSpPr>
            <a:spLocks noGrp="1"/>
          </p:cNvSpPr>
          <p:nvPr>
            <p:ph type="title"/>
          </p:nvPr>
        </p:nvSpPr>
        <p:spPr/>
        <p:txBody>
          <a:bodyPr>
            <a:normAutofit/>
          </a:bodyPr>
          <a:lstStyle/>
          <a:p>
            <a:pPr>
              <a:lnSpc>
                <a:spcPct val="100000"/>
              </a:lnSpc>
            </a:pPr>
            <a:r>
              <a:rPr lang="en-US" dirty="0">
                <a:solidFill>
                  <a:schemeClr val="bg1"/>
                </a:solidFill>
              </a:rPr>
              <a:t>Suing for Freedom in St. Louis</a:t>
            </a:r>
            <a:br>
              <a:rPr lang="en-US" dirty="0">
                <a:solidFill>
                  <a:schemeClr val="bg1"/>
                </a:solidFill>
              </a:rPr>
            </a:br>
            <a:r>
              <a:rPr lang="en-US" sz="3600" dirty="0">
                <a:solidFill>
                  <a:schemeClr val="bg1"/>
                </a:solidFill>
              </a:rPr>
              <a:t>Freedom Suits by the Numbers </a:t>
            </a:r>
          </a:p>
        </p:txBody>
      </p:sp>
      <p:sp>
        <p:nvSpPr>
          <p:cNvPr id="6" name="Content Placeholder 5">
            <a:extLst>
              <a:ext uri="{FF2B5EF4-FFF2-40B4-BE49-F238E27FC236}">
                <a16:creationId xmlns:a16="http://schemas.microsoft.com/office/drawing/2014/main" id="{ABE1EDE7-A040-8699-F788-0C9C1AFDA526}"/>
              </a:ext>
            </a:extLst>
          </p:cNvPr>
          <p:cNvSpPr>
            <a:spLocks noGrp="1"/>
          </p:cNvSpPr>
          <p:nvPr>
            <p:ph idx="1"/>
          </p:nvPr>
        </p:nvSpPr>
        <p:spPr/>
        <p:txBody>
          <a:bodyPr>
            <a:normAutofit fontScale="77500" lnSpcReduction="20000"/>
          </a:bodyPr>
          <a:lstStyle/>
          <a:p>
            <a:pPr>
              <a:lnSpc>
                <a:spcPct val="113000"/>
              </a:lnSpc>
              <a:spcBef>
                <a:spcPct val="0"/>
              </a:spcBef>
              <a:spcAft>
                <a:spcPts val="600"/>
              </a:spcAft>
            </a:pPr>
            <a:r>
              <a:rPr lang="en-US" altLang="en-US" sz="3400" dirty="0">
                <a:solidFill>
                  <a:schemeClr val="bg1"/>
                </a:solidFill>
                <a:ea typeface="ＭＳ Ｐゴシック" panose="020B0600070205080204" pitchFamily="34" charset="-128"/>
              </a:rPr>
              <a:t>There were approximately 300 freedom suits filed in the St. Louis circuit court between 1814 and 1861. Some plaintiffs sued more than once.</a:t>
            </a:r>
          </a:p>
          <a:p>
            <a:pPr>
              <a:lnSpc>
                <a:spcPct val="113000"/>
              </a:lnSpc>
              <a:spcBef>
                <a:spcPct val="0"/>
              </a:spcBef>
              <a:spcAft>
                <a:spcPts val="600"/>
              </a:spcAft>
            </a:pPr>
            <a:r>
              <a:rPr lang="en-US" altLang="en-US" sz="3400" dirty="0">
                <a:solidFill>
                  <a:schemeClr val="bg1"/>
                </a:solidFill>
                <a:ea typeface="ＭＳ Ｐゴシック" panose="020B0600070205080204" pitchFamily="34" charset="-128"/>
              </a:rPr>
              <a:t>More women, than men, filed freedom suits.</a:t>
            </a:r>
          </a:p>
          <a:p>
            <a:pPr>
              <a:lnSpc>
                <a:spcPct val="113000"/>
              </a:lnSpc>
              <a:spcBef>
                <a:spcPct val="0"/>
              </a:spcBef>
              <a:spcAft>
                <a:spcPts val="600"/>
              </a:spcAft>
            </a:pPr>
            <a:r>
              <a:rPr lang="en-US" altLang="en-US" sz="3400" dirty="0">
                <a:solidFill>
                  <a:schemeClr val="bg1"/>
                </a:solidFill>
                <a:ea typeface="ＭＳ Ｐゴシック" panose="020B0600070205080204" pitchFamily="34" charset="-128"/>
              </a:rPr>
              <a:t>Most cases were filed between 1824 and 1844, the so-called “Golden Age of Freedom Suits,” when the Missouri Supreme Court routinely handed down emancipatory decisions in these cases.</a:t>
            </a:r>
          </a:p>
          <a:p>
            <a:pPr>
              <a:lnSpc>
                <a:spcPct val="113000"/>
              </a:lnSpc>
              <a:spcBef>
                <a:spcPct val="0"/>
              </a:spcBef>
              <a:spcAft>
                <a:spcPts val="600"/>
              </a:spcAft>
            </a:pPr>
            <a:r>
              <a:rPr lang="en-US" altLang="en-US" sz="3400" dirty="0">
                <a:solidFill>
                  <a:schemeClr val="bg1"/>
                </a:solidFill>
                <a:ea typeface="ＭＳ Ｐゴシック" panose="020B0600070205080204" pitchFamily="34" charset="-128"/>
              </a:rPr>
              <a:t>Success was not assured, but many freedom suits were successful:</a:t>
            </a:r>
          </a:p>
          <a:p>
            <a:pPr lvl="1">
              <a:lnSpc>
                <a:spcPct val="113000"/>
              </a:lnSpc>
              <a:spcBef>
                <a:spcPct val="0"/>
              </a:spcBef>
              <a:spcAft>
                <a:spcPts val="600"/>
              </a:spcAft>
            </a:pPr>
            <a:r>
              <a:rPr lang="en-US" altLang="en-US" sz="3400" dirty="0">
                <a:solidFill>
                  <a:schemeClr val="bg1"/>
                </a:solidFill>
                <a:ea typeface="ＭＳ Ｐゴシック" panose="020B0600070205080204" pitchFamily="34" charset="-128"/>
              </a:rPr>
              <a:t>40.2% of freedom suit plaintiffs won their freedom</a:t>
            </a:r>
          </a:p>
          <a:p>
            <a:pPr lvl="1">
              <a:lnSpc>
                <a:spcPct val="113000"/>
              </a:lnSpc>
              <a:spcBef>
                <a:spcPct val="0"/>
              </a:spcBef>
              <a:spcAft>
                <a:spcPts val="600"/>
              </a:spcAft>
            </a:pPr>
            <a:r>
              <a:rPr lang="en-US" altLang="en-US" sz="3400" dirty="0">
                <a:solidFill>
                  <a:schemeClr val="bg1"/>
                </a:solidFill>
                <a:ea typeface="ＭＳ Ｐゴシック" panose="020B0600070205080204" pitchFamily="34" charset="-128"/>
              </a:rPr>
              <a:t>46.5% of freedom suit plaintiffs did not become free</a:t>
            </a:r>
          </a:p>
          <a:p>
            <a:pPr lvl="1">
              <a:lnSpc>
                <a:spcPct val="113000"/>
              </a:lnSpc>
              <a:spcBef>
                <a:spcPct val="0"/>
              </a:spcBef>
              <a:spcAft>
                <a:spcPts val="600"/>
              </a:spcAft>
            </a:pPr>
            <a:r>
              <a:rPr lang="en-US" altLang="en-US" sz="3400" dirty="0">
                <a:solidFill>
                  <a:schemeClr val="bg1"/>
                </a:solidFill>
                <a:ea typeface="ＭＳ Ｐゴシック" panose="020B0600070205080204" pitchFamily="34" charset="-128"/>
              </a:rPr>
              <a:t> The outcome for 13.3% freedom suits plaintiffs is unknown</a:t>
            </a:r>
          </a:p>
          <a:p>
            <a:pPr lvl="1">
              <a:lnSpc>
                <a:spcPct val="113000"/>
              </a:lnSpc>
              <a:spcBef>
                <a:spcPct val="0"/>
              </a:spcBef>
              <a:spcAft>
                <a:spcPts val="600"/>
              </a:spcAft>
              <a:buFont typeface="Arial" panose="020B0604020202020204" pitchFamily="34" charset="0"/>
              <a:buChar char="•"/>
            </a:pPr>
            <a:endParaRPr lang="en-US" altLang="en-US" sz="3000" dirty="0">
              <a:solidFill>
                <a:schemeClr val="bg1"/>
              </a:solidFill>
              <a:ea typeface="ＭＳ Ｐゴシック" panose="020B0600070205080204" pitchFamily="34" charset="-128"/>
            </a:endParaRPr>
          </a:p>
          <a:p>
            <a:pPr lvl="1">
              <a:lnSpc>
                <a:spcPct val="113000"/>
              </a:lnSpc>
              <a:spcBef>
                <a:spcPct val="0"/>
              </a:spcBef>
              <a:spcAft>
                <a:spcPts val="600"/>
              </a:spcAft>
              <a:buFont typeface="Arial" panose="020B0604020202020204" pitchFamily="34" charset="0"/>
              <a:buChar char="•"/>
            </a:pPr>
            <a:endParaRPr lang="en-US" altLang="en-US" sz="3000" dirty="0">
              <a:solidFill>
                <a:schemeClr val="bg1"/>
              </a:solidFill>
              <a:ea typeface="ＭＳ Ｐゴシック" panose="020B0600070205080204" pitchFamily="34" charset="-128"/>
            </a:endParaRPr>
          </a:p>
          <a:p>
            <a:pPr>
              <a:lnSpc>
                <a:spcPct val="134000"/>
              </a:lnSpc>
              <a:spcBef>
                <a:spcPts val="0"/>
              </a:spcBef>
              <a:spcAft>
                <a:spcPts val="600"/>
              </a:spcAft>
            </a:pPr>
            <a:endParaRPr lang="en-US" dirty="0">
              <a:solidFill>
                <a:schemeClr val="bg1"/>
              </a:solidFill>
            </a:endParaRPr>
          </a:p>
        </p:txBody>
      </p:sp>
    </p:spTree>
    <p:extLst>
      <p:ext uri="{BB962C8B-B14F-4D97-AF65-F5344CB8AC3E}">
        <p14:creationId xmlns:p14="http://schemas.microsoft.com/office/powerpoint/2010/main" val="114986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CD8AAA-DF96-8A75-41D8-FB66763D865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9590B75-18E8-6893-77F4-DB822B0CF9AE}"/>
              </a:ext>
            </a:extLst>
          </p:cNvPr>
          <p:cNvPicPr>
            <a:picLocks noChangeAspect="1"/>
          </p:cNvPicPr>
          <p:nvPr/>
        </p:nvPicPr>
        <p:blipFill>
          <a:blip r:embed="rId3"/>
          <a:srcRect/>
          <a:stretch/>
        </p:blipFill>
        <p:spPr>
          <a:xfrm>
            <a:off x="-60960" y="-20502"/>
            <a:ext cx="12386131" cy="6939461"/>
          </a:xfrm>
          <a:prstGeom prst="rect">
            <a:avLst/>
          </a:prstGeom>
        </p:spPr>
      </p:pic>
      <p:sp>
        <p:nvSpPr>
          <p:cNvPr id="4" name="Title 3">
            <a:extLst>
              <a:ext uri="{FF2B5EF4-FFF2-40B4-BE49-F238E27FC236}">
                <a16:creationId xmlns:a16="http://schemas.microsoft.com/office/drawing/2014/main" id="{BEE36076-E0D4-D186-9C9E-64C5C9F4AB05}"/>
              </a:ext>
            </a:extLst>
          </p:cNvPr>
          <p:cNvSpPr>
            <a:spLocks noGrp="1"/>
          </p:cNvSpPr>
          <p:nvPr>
            <p:ph type="title"/>
          </p:nvPr>
        </p:nvSpPr>
        <p:spPr/>
        <p:txBody>
          <a:bodyPr>
            <a:normAutofit/>
          </a:bodyPr>
          <a:lstStyle/>
          <a:p>
            <a:pPr>
              <a:lnSpc>
                <a:spcPct val="100000"/>
              </a:lnSpc>
            </a:pPr>
            <a:r>
              <a:rPr lang="en-US" dirty="0">
                <a:solidFill>
                  <a:schemeClr val="bg1"/>
                </a:solidFill>
              </a:rPr>
              <a:t>Suing for Freedom in St. Louis</a:t>
            </a:r>
            <a:br>
              <a:rPr lang="en-US" dirty="0">
                <a:solidFill>
                  <a:schemeClr val="bg1"/>
                </a:solidFill>
              </a:rPr>
            </a:br>
            <a:r>
              <a:rPr lang="en-US" sz="3600" dirty="0">
                <a:solidFill>
                  <a:schemeClr val="bg1"/>
                </a:solidFill>
              </a:rPr>
              <a:t>Foreshadowing </a:t>
            </a:r>
            <a:r>
              <a:rPr lang="en-US" sz="3600" i="1" dirty="0">
                <a:solidFill>
                  <a:schemeClr val="bg1"/>
                </a:solidFill>
              </a:rPr>
              <a:t>Dred Scott </a:t>
            </a:r>
          </a:p>
        </p:txBody>
      </p:sp>
      <p:sp>
        <p:nvSpPr>
          <p:cNvPr id="6" name="Content Placeholder 5">
            <a:extLst>
              <a:ext uri="{FF2B5EF4-FFF2-40B4-BE49-F238E27FC236}">
                <a16:creationId xmlns:a16="http://schemas.microsoft.com/office/drawing/2014/main" id="{0B0A4137-5E91-B99C-99A8-EAFF4DC2B8B6}"/>
              </a:ext>
            </a:extLst>
          </p:cNvPr>
          <p:cNvSpPr>
            <a:spLocks noGrp="1"/>
          </p:cNvSpPr>
          <p:nvPr>
            <p:ph idx="1"/>
          </p:nvPr>
        </p:nvSpPr>
        <p:spPr/>
        <p:txBody>
          <a:bodyPr>
            <a:noAutofit/>
          </a:bodyPr>
          <a:lstStyle/>
          <a:p>
            <a:pPr>
              <a:lnSpc>
                <a:spcPct val="93000"/>
              </a:lnSpc>
              <a:spcBef>
                <a:spcPct val="0"/>
              </a:spcBef>
              <a:spcAft>
                <a:spcPts val="600"/>
              </a:spcAft>
            </a:pPr>
            <a:r>
              <a:rPr lang="en-US" altLang="en-US" sz="2600" dirty="0">
                <a:solidFill>
                  <a:schemeClr val="bg1"/>
                </a:solidFill>
                <a:ea typeface="ＭＳ Ｐゴシック" panose="020B0600070205080204" pitchFamily="34" charset="-128"/>
              </a:rPr>
              <a:t>Many cases that closely resembled Dred and Harriet Scott’s were filed in the St. Louis circuit court.</a:t>
            </a:r>
          </a:p>
          <a:p>
            <a:pPr>
              <a:lnSpc>
                <a:spcPct val="93000"/>
              </a:lnSpc>
              <a:spcBef>
                <a:spcPct val="0"/>
              </a:spcBef>
              <a:spcAft>
                <a:spcPts val="600"/>
              </a:spcAft>
            </a:pPr>
            <a:r>
              <a:rPr lang="en-US" altLang="en-US" sz="2600" dirty="0">
                <a:solidFill>
                  <a:schemeClr val="bg1"/>
                </a:solidFill>
                <a:ea typeface="ＭＳ Ｐゴシック" panose="020B0600070205080204" pitchFamily="34" charset="-128"/>
              </a:rPr>
              <a:t>In a series of decisions, the Missouri Supreme Court established that enslaved people who were taken to free territory became entitled to their freedom and afterwards could not be legally held as slaves even if they were returned to a slave state. The two most important of these decisions were:</a:t>
            </a:r>
          </a:p>
          <a:p>
            <a:pPr lvl="1">
              <a:lnSpc>
                <a:spcPct val="93000"/>
              </a:lnSpc>
              <a:spcBef>
                <a:spcPct val="0"/>
              </a:spcBef>
              <a:spcAft>
                <a:spcPts val="600"/>
              </a:spcAft>
            </a:pPr>
            <a:r>
              <a:rPr lang="en-US" altLang="en-US" sz="2600" i="1" dirty="0">
                <a:solidFill>
                  <a:schemeClr val="bg1"/>
                </a:solidFill>
                <a:ea typeface="ＭＳ Ｐゴシック" panose="020B0600070205080204" pitchFamily="34" charset="-128"/>
              </a:rPr>
              <a:t>Winny v. Whitesides </a:t>
            </a:r>
            <a:r>
              <a:rPr lang="en-US" altLang="en-US" sz="2600" dirty="0">
                <a:solidFill>
                  <a:schemeClr val="bg1"/>
                </a:solidFill>
                <a:ea typeface="ＭＳ Ｐゴシック" panose="020B0600070205080204" pitchFamily="34" charset="-128"/>
              </a:rPr>
              <a:t>(1824)</a:t>
            </a:r>
          </a:p>
          <a:p>
            <a:pPr lvl="1">
              <a:lnSpc>
                <a:spcPct val="93000"/>
              </a:lnSpc>
              <a:spcBef>
                <a:spcPct val="0"/>
              </a:spcBef>
              <a:spcAft>
                <a:spcPts val="600"/>
              </a:spcAft>
            </a:pPr>
            <a:r>
              <a:rPr lang="en-US" altLang="en-US" sz="2600" i="1" dirty="0">
                <a:solidFill>
                  <a:schemeClr val="bg1"/>
                </a:solidFill>
                <a:ea typeface="ＭＳ Ｐゴシック" panose="020B0600070205080204" pitchFamily="34" charset="-128"/>
              </a:rPr>
              <a:t>Rachel v. Walker </a:t>
            </a:r>
            <a:r>
              <a:rPr lang="en-US" altLang="en-US" sz="2600" dirty="0">
                <a:solidFill>
                  <a:schemeClr val="bg1"/>
                </a:solidFill>
                <a:ea typeface="ＭＳ Ｐゴシック" panose="020B0600070205080204" pitchFamily="34" charset="-128"/>
              </a:rPr>
              <a:t>(1836)</a:t>
            </a:r>
          </a:p>
          <a:p>
            <a:pPr>
              <a:lnSpc>
                <a:spcPct val="93000"/>
              </a:lnSpc>
              <a:spcBef>
                <a:spcPct val="0"/>
              </a:spcBef>
              <a:spcAft>
                <a:spcPts val="600"/>
              </a:spcAft>
            </a:pPr>
            <a:r>
              <a:rPr lang="en-US" altLang="en-US" sz="2600" dirty="0">
                <a:solidFill>
                  <a:schemeClr val="bg1"/>
                </a:solidFill>
                <a:ea typeface="ＭＳ Ｐゴシック" panose="020B0600070205080204" pitchFamily="34" charset="-128"/>
              </a:rPr>
              <a:t>Often, the key question was whether or not an enslaver had remained in a free territory, with his or her slaves, long enough to establish a residence there.</a:t>
            </a:r>
          </a:p>
        </p:txBody>
      </p:sp>
    </p:spTree>
    <p:extLst>
      <p:ext uri="{BB962C8B-B14F-4D97-AF65-F5344CB8AC3E}">
        <p14:creationId xmlns:p14="http://schemas.microsoft.com/office/powerpoint/2010/main" val="4278128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78BA8B-5FF4-351B-3EA9-97A7CBA55F0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6C9065C-3C36-B8DD-7704-12619D6F7AE3}"/>
              </a:ext>
            </a:extLst>
          </p:cNvPr>
          <p:cNvPicPr>
            <a:picLocks noChangeAspect="1"/>
          </p:cNvPicPr>
          <p:nvPr/>
        </p:nvPicPr>
        <p:blipFill>
          <a:blip r:embed="rId3"/>
          <a:srcRect/>
          <a:stretch/>
        </p:blipFill>
        <p:spPr>
          <a:xfrm>
            <a:off x="-60960" y="-20502"/>
            <a:ext cx="12386131" cy="6939461"/>
          </a:xfrm>
          <a:prstGeom prst="rect">
            <a:avLst/>
          </a:prstGeom>
        </p:spPr>
      </p:pic>
      <p:sp>
        <p:nvSpPr>
          <p:cNvPr id="4" name="Title 3">
            <a:extLst>
              <a:ext uri="{FF2B5EF4-FFF2-40B4-BE49-F238E27FC236}">
                <a16:creationId xmlns:a16="http://schemas.microsoft.com/office/drawing/2014/main" id="{E8CF8082-0FE4-21D6-A543-CFD3B2028278}"/>
              </a:ext>
            </a:extLst>
          </p:cNvPr>
          <p:cNvSpPr>
            <a:spLocks noGrp="1"/>
          </p:cNvSpPr>
          <p:nvPr>
            <p:ph type="title"/>
          </p:nvPr>
        </p:nvSpPr>
        <p:spPr/>
        <p:txBody>
          <a:bodyPr>
            <a:normAutofit/>
          </a:bodyPr>
          <a:lstStyle/>
          <a:p>
            <a:pPr>
              <a:lnSpc>
                <a:spcPct val="100000"/>
              </a:lnSpc>
            </a:pPr>
            <a:r>
              <a:rPr lang="en-US" dirty="0">
                <a:solidFill>
                  <a:schemeClr val="bg1"/>
                </a:solidFill>
              </a:rPr>
              <a:t>Suing for Freedom in St. Louis</a:t>
            </a:r>
            <a:br>
              <a:rPr lang="en-US" dirty="0">
                <a:solidFill>
                  <a:schemeClr val="bg1"/>
                </a:solidFill>
              </a:rPr>
            </a:br>
            <a:r>
              <a:rPr lang="en-US" sz="3600" dirty="0">
                <a:solidFill>
                  <a:schemeClr val="bg1"/>
                </a:solidFill>
              </a:rPr>
              <a:t>The Plaintiffs</a:t>
            </a:r>
            <a:r>
              <a:rPr lang="en-US" sz="3600" i="1" dirty="0">
                <a:solidFill>
                  <a:schemeClr val="bg1"/>
                </a:solidFill>
              </a:rPr>
              <a:t> </a:t>
            </a:r>
          </a:p>
        </p:txBody>
      </p:sp>
      <p:sp>
        <p:nvSpPr>
          <p:cNvPr id="6" name="Content Placeholder 5">
            <a:extLst>
              <a:ext uri="{FF2B5EF4-FFF2-40B4-BE49-F238E27FC236}">
                <a16:creationId xmlns:a16="http://schemas.microsoft.com/office/drawing/2014/main" id="{F741C8E1-8D90-578A-B2FA-D5A73A869F17}"/>
              </a:ext>
            </a:extLst>
          </p:cNvPr>
          <p:cNvSpPr>
            <a:spLocks noGrp="1"/>
          </p:cNvSpPr>
          <p:nvPr>
            <p:ph idx="1"/>
          </p:nvPr>
        </p:nvSpPr>
        <p:spPr/>
        <p:txBody>
          <a:bodyPr>
            <a:noAutofit/>
          </a:bodyPr>
          <a:lstStyle/>
          <a:p>
            <a:pPr>
              <a:lnSpc>
                <a:spcPct val="98000"/>
              </a:lnSpc>
              <a:spcBef>
                <a:spcPct val="0"/>
              </a:spcBef>
              <a:spcAft>
                <a:spcPts val="600"/>
              </a:spcAft>
            </a:pPr>
            <a:r>
              <a:rPr lang="en-US" altLang="en-US" sz="2600" dirty="0">
                <a:solidFill>
                  <a:schemeClr val="bg1"/>
                </a:solidFill>
                <a:ea typeface="ＭＳ Ｐゴシック" panose="020B0600070205080204" pitchFamily="34" charset="-128"/>
              </a:rPr>
              <a:t>Most plaintiffs, like Dred Scott, had travelled widely, sometimes through forced relocation, sometimes in search of work. </a:t>
            </a:r>
          </a:p>
          <a:p>
            <a:pPr>
              <a:lnSpc>
                <a:spcPct val="98000"/>
              </a:lnSpc>
              <a:spcBef>
                <a:spcPct val="0"/>
              </a:spcBef>
              <a:spcAft>
                <a:spcPts val="600"/>
              </a:spcAft>
            </a:pPr>
            <a:r>
              <a:rPr lang="en-US" altLang="en-US" sz="2600" dirty="0">
                <a:solidFill>
                  <a:schemeClr val="bg1"/>
                </a:solidFill>
                <a:ea typeface="ＭＳ Ｐゴシック" panose="020B0600070205080204" pitchFamily="34" charset="-128"/>
              </a:rPr>
              <a:t>They engaged in a variety of different occupations:</a:t>
            </a:r>
          </a:p>
          <a:p>
            <a:pPr lvl="1">
              <a:lnSpc>
                <a:spcPct val="98000"/>
              </a:lnSpc>
              <a:spcBef>
                <a:spcPct val="0"/>
              </a:spcBef>
              <a:spcAft>
                <a:spcPts val="600"/>
              </a:spcAft>
            </a:pPr>
            <a:r>
              <a:rPr lang="en-US" altLang="en-US" sz="2600" dirty="0">
                <a:solidFill>
                  <a:schemeClr val="bg1"/>
                </a:solidFill>
                <a:ea typeface="ＭＳ Ｐゴシック" panose="020B0600070205080204" pitchFamily="34" charset="-128"/>
              </a:rPr>
              <a:t>in domestic service</a:t>
            </a:r>
          </a:p>
          <a:p>
            <a:pPr lvl="1">
              <a:lnSpc>
                <a:spcPct val="98000"/>
              </a:lnSpc>
              <a:spcBef>
                <a:spcPct val="0"/>
              </a:spcBef>
              <a:spcAft>
                <a:spcPts val="600"/>
              </a:spcAft>
            </a:pPr>
            <a:r>
              <a:rPr lang="en-US" altLang="en-US" sz="2600" dirty="0">
                <a:solidFill>
                  <a:schemeClr val="bg1"/>
                </a:solidFill>
                <a:ea typeface="ＭＳ Ｐゴシック" panose="020B0600070205080204" pitchFamily="34" charset="-128"/>
              </a:rPr>
              <a:t>in agriculture</a:t>
            </a:r>
          </a:p>
          <a:p>
            <a:pPr lvl="1">
              <a:lnSpc>
                <a:spcPct val="98000"/>
              </a:lnSpc>
              <a:spcBef>
                <a:spcPct val="0"/>
              </a:spcBef>
              <a:spcAft>
                <a:spcPts val="600"/>
              </a:spcAft>
            </a:pPr>
            <a:r>
              <a:rPr lang="en-US" altLang="en-US" sz="2600" dirty="0">
                <a:solidFill>
                  <a:schemeClr val="bg1"/>
                </a:solidFill>
                <a:ea typeface="ＭＳ Ｐゴシック" panose="020B0600070205080204" pitchFamily="34" charset="-128"/>
              </a:rPr>
              <a:t>on board steamboats</a:t>
            </a:r>
          </a:p>
          <a:p>
            <a:pPr lvl="1">
              <a:lnSpc>
                <a:spcPct val="98000"/>
              </a:lnSpc>
              <a:spcBef>
                <a:spcPct val="0"/>
              </a:spcBef>
              <a:spcAft>
                <a:spcPts val="600"/>
              </a:spcAft>
            </a:pPr>
            <a:r>
              <a:rPr lang="en-US" altLang="en-US" sz="2600" dirty="0">
                <a:solidFill>
                  <a:schemeClr val="bg1"/>
                </a:solidFill>
                <a:ea typeface="ＭＳ Ｐゴシック" panose="020B0600070205080204" pitchFamily="34" charset="-128"/>
              </a:rPr>
              <a:t>at the salt works in southeastern Illinois</a:t>
            </a:r>
          </a:p>
          <a:p>
            <a:pPr lvl="1">
              <a:lnSpc>
                <a:spcPct val="98000"/>
              </a:lnSpc>
              <a:spcBef>
                <a:spcPct val="0"/>
              </a:spcBef>
              <a:spcAft>
                <a:spcPts val="600"/>
              </a:spcAft>
            </a:pPr>
            <a:r>
              <a:rPr lang="en-US" altLang="en-US" sz="2600" dirty="0">
                <a:solidFill>
                  <a:schemeClr val="bg1"/>
                </a:solidFill>
                <a:ea typeface="ＭＳ Ｐゴシック" panose="020B0600070205080204" pitchFamily="34" charset="-128"/>
              </a:rPr>
              <a:t>at the lead mines in northwestern Illinois</a:t>
            </a:r>
          </a:p>
          <a:p>
            <a:pPr>
              <a:lnSpc>
                <a:spcPct val="98000"/>
              </a:lnSpc>
              <a:spcBef>
                <a:spcPct val="0"/>
              </a:spcBef>
              <a:spcAft>
                <a:spcPts val="600"/>
              </a:spcAft>
            </a:pPr>
            <a:r>
              <a:rPr lang="en-US" altLang="en-US" sz="2600" dirty="0">
                <a:solidFill>
                  <a:schemeClr val="bg1"/>
                </a:solidFill>
                <a:ea typeface="ＭＳ Ｐゴシック" panose="020B0600070205080204" pitchFamily="34" charset="-128"/>
              </a:rPr>
              <a:t>Many had been “hired out,” sometimes for years at a time.</a:t>
            </a:r>
            <a:endParaRPr lang="en-US" altLang="en-US" sz="2400" dirty="0">
              <a:solidFill>
                <a:schemeClr val="bg1"/>
              </a:solidFill>
              <a:ea typeface="ＭＳ Ｐゴシック" panose="020B0600070205080204" pitchFamily="34" charset="-128"/>
            </a:endParaRPr>
          </a:p>
          <a:p>
            <a:pPr>
              <a:lnSpc>
                <a:spcPct val="93000"/>
              </a:lnSpc>
              <a:spcBef>
                <a:spcPct val="0"/>
              </a:spcBef>
              <a:spcAft>
                <a:spcPts val="600"/>
              </a:spcAft>
            </a:pPr>
            <a:endParaRPr lang="en-US" altLang="en-US" sz="2400" dirty="0">
              <a:solidFill>
                <a:schemeClr val="bg1"/>
              </a:solidFill>
              <a:ea typeface="ＭＳ Ｐゴシック" panose="020B0600070205080204" pitchFamily="34" charset="-128"/>
            </a:endParaRPr>
          </a:p>
        </p:txBody>
      </p:sp>
    </p:spTree>
    <p:extLst>
      <p:ext uri="{BB962C8B-B14F-4D97-AF65-F5344CB8AC3E}">
        <p14:creationId xmlns:p14="http://schemas.microsoft.com/office/powerpoint/2010/main" val="508428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F5FD1B-7CAC-5F6F-D4A8-6A46AF52B0A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D35F75F-7FF3-F21F-2ABF-CE13B54B82C4}"/>
              </a:ext>
            </a:extLst>
          </p:cNvPr>
          <p:cNvPicPr>
            <a:picLocks noChangeAspect="1"/>
          </p:cNvPicPr>
          <p:nvPr/>
        </p:nvPicPr>
        <p:blipFill>
          <a:blip r:embed="rId3"/>
          <a:srcRect/>
          <a:stretch/>
        </p:blipFill>
        <p:spPr>
          <a:xfrm>
            <a:off x="-60960" y="-20502"/>
            <a:ext cx="12386131" cy="6939461"/>
          </a:xfrm>
          <a:prstGeom prst="rect">
            <a:avLst/>
          </a:prstGeom>
        </p:spPr>
      </p:pic>
      <p:sp>
        <p:nvSpPr>
          <p:cNvPr id="4" name="Title 3">
            <a:extLst>
              <a:ext uri="{FF2B5EF4-FFF2-40B4-BE49-F238E27FC236}">
                <a16:creationId xmlns:a16="http://schemas.microsoft.com/office/drawing/2014/main" id="{A4F6006B-65CB-8FB2-FB44-648110AFD952}"/>
              </a:ext>
            </a:extLst>
          </p:cNvPr>
          <p:cNvSpPr>
            <a:spLocks noGrp="1"/>
          </p:cNvSpPr>
          <p:nvPr>
            <p:ph type="title"/>
          </p:nvPr>
        </p:nvSpPr>
        <p:spPr/>
        <p:txBody>
          <a:bodyPr>
            <a:normAutofit/>
          </a:bodyPr>
          <a:lstStyle/>
          <a:p>
            <a:pPr>
              <a:lnSpc>
                <a:spcPct val="100000"/>
              </a:lnSpc>
            </a:pPr>
            <a:r>
              <a:rPr lang="en-US" dirty="0">
                <a:solidFill>
                  <a:schemeClr val="bg1"/>
                </a:solidFill>
              </a:rPr>
              <a:t>Suing for Freedom in St. Louis</a:t>
            </a:r>
            <a:br>
              <a:rPr lang="en-US" dirty="0">
                <a:solidFill>
                  <a:schemeClr val="bg1"/>
                </a:solidFill>
              </a:rPr>
            </a:br>
            <a:r>
              <a:rPr lang="en-US" sz="3600" dirty="0">
                <a:solidFill>
                  <a:schemeClr val="bg1"/>
                </a:solidFill>
              </a:rPr>
              <a:t>Why St. Louis?</a:t>
            </a:r>
            <a:r>
              <a:rPr lang="en-US" sz="3600" i="1" dirty="0">
                <a:solidFill>
                  <a:schemeClr val="bg1"/>
                </a:solidFill>
              </a:rPr>
              <a:t> </a:t>
            </a:r>
          </a:p>
        </p:txBody>
      </p:sp>
      <p:sp>
        <p:nvSpPr>
          <p:cNvPr id="6" name="Content Placeholder 5">
            <a:extLst>
              <a:ext uri="{FF2B5EF4-FFF2-40B4-BE49-F238E27FC236}">
                <a16:creationId xmlns:a16="http://schemas.microsoft.com/office/drawing/2014/main" id="{DAB7E14B-4D0E-C378-4848-2032EF2E547D}"/>
              </a:ext>
            </a:extLst>
          </p:cNvPr>
          <p:cNvSpPr>
            <a:spLocks noGrp="1"/>
          </p:cNvSpPr>
          <p:nvPr>
            <p:ph idx="1"/>
          </p:nvPr>
        </p:nvSpPr>
        <p:spPr/>
        <p:txBody>
          <a:bodyPr>
            <a:noAutofit/>
          </a:bodyPr>
          <a:lstStyle/>
          <a:p>
            <a:pPr>
              <a:lnSpc>
                <a:spcPct val="98000"/>
              </a:lnSpc>
              <a:spcBef>
                <a:spcPct val="0"/>
              </a:spcBef>
              <a:spcAft>
                <a:spcPts val="600"/>
              </a:spcAft>
            </a:pPr>
            <a:r>
              <a:rPr lang="en-US" altLang="en-US" sz="2600" dirty="0">
                <a:solidFill>
                  <a:schemeClr val="bg1"/>
                </a:solidFill>
                <a:ea typeface="ＭＳ Ｐゴシック" panose="020B0600070205080204" pitchFamily="34" charset="-128"/>
              </a:rPr>
              <a:t>Located on the border of a border state in an expanding nation, St. Louis’s geography made it a natural site for freedom suits.</a:t>
            </a:r>
          </a:p>
          <a:p>
            <a:pPr>
              <a:lnSpc>
                <a:spcPct val="98000"/>
              </a:lnSpc>
              <a:spcBef>
                <a:spcPct val="0"/>
              </a:spcBef>
              <a:spcAft>
                <a:spcPts val="600"/>
              </a:spcAft>
            </a:pPr>
            <a:r>
              <a:rPr lang="en-US" altLang="en-US" sz="2600" dirty="0">
                <a:solidFill>
                  <a:schemeClr val="bg1"/>
                </a:solidFill>
                <a:ea typeface="ＭＳ Ｐゴシック" panose="020B0600070205080204" pitchFamily="34" charset="-128"/>
              </a:rPr>
              <a:t>The city’s circuit court was subject to the emancipatory rulings handed down by Missouri’s Supreme Court.</a:t>
            </a:r>
          </a:p>
          <a:p>
            <a:pPr>
              <a:lnSpc>
                <a:spcPct val="98000"/>
              </a:lnSpc>
              <a:spcBef>
                <a:spcPct val="0"/>
              </a:spcBef>
              <a:spcAft>
                <a:spcPts val="600"/>
              </a:spcAft>
            </a:pPr>
            <a:r>
              <a:rPr lang="en-US" altLang="en-US" sz="2600" dirty="0">
                <a:solidFill>
                  <a:schemeClr val="bg1"/>
                </a:solidFill>
                <a:ea typeface="ＭＳ Ｐゴシック" panose="020B0600070205080204" pitchFamily="34" charset="-128"/>
              </a:rPr>
              <a:t>The city’s attorneys proved willing—even eager—to represent freedom suit plaintiffs.</a:t>
            </a:r>
          </a:p>
          <a:p>
            <a:pPr>
              <a:lnSpc>
                <a:spcPct val="98000"/>
              </a:lnSpc>
              <a:spcBef>
                <a:spcPct val="0"/>
              </a:spcBef>
              <a:spcAft>
                <a:spcPts val="600"/>
              </a:spcAft>
            </a:pPr>
            <a:r>
              <a:rPr lang="en-US" altLang="en-US" sz="2600" dirty="0">
                <a:solidFill>
                  <a:schemeClr val="bg1"/>
                </a:solidFill>
                <a:ea typeface="ＭＳ Ｐゴシック" panose="020B0600070205080204" pitchFamily="34" charset="-128"/>
              </a:rPr>
              <a:t>Urban slavery, and the practice of hiring out, provided enslaved people with the autonomy they needed to access the legal system.</a:t>
            </a:r>
          </a:p>
          <a:p>
            <a:pPr>
              <a:lnSpc>
                <a:spcPct val="98000"/>
              </a:lnSpc>
              <a:spcBef>
                <a:spcPct val="0"/>
              </a:spcBef>
              <a:spcAft>
                <a:spcPts val="600"/>
              </a:spcAft>
            </a:pPr>
            <a:endParaRPr lang="en-US" altLang="en-US" sz="2600" dirty="0">
              <a:solidFill>
                <a:schemeClr val="bg1"/>
              </a:solidFill>
              <a:ea typeface="ＭＳ Ｐゴシック" panose="020B0600070205080204" pitchFamily="34" charset="-128"/>
            </a:endParaRPr>
          </a:p>
          <a:p>
            <a:pPr>
              <a:lnSpc>
                <a:spcPct val="93000"/>
              </a:lnSpc>
              <a:spcBef>
                <a:spcPct val="0"/>
              </a:spcBef>
              <a:spcAft>
                <a:spcPts val="600"/>
              </a:spcAft>
            </a:pPr>
            <a:endParaRPr lang="en-US" altLang="en-US" sz="2400" dirty="0">
              <a:solidFill>
                <a:schemeClr val="bg1"/>
              </a:solidFill>
              <a:ea typeface="ＭＳ Ｐゴシック" panose="020B0600070205080204" pitchFamily="34" charset="-128"/>
            </a:endParaRPr>
          </a:p>
        </p:txBody>
      </p:sp>
    </p:spTree>
    <p:extLst>
      <p:ext uri="{BB962C8B-B14F-4D97-AF65-F5344CB8AC3E}">
        <p14:creationId xmlns:p14="http://schemas.microsoft.com/office/powerpoint/2010/main" val="414855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26211D-B388-6569-D384-D154B0897709}"/>
              </a:ext>
            </a:extLst>
          </p:cNvPr>
          <p:cNvPicPr>
            <a:picLocks noChangeAspect="1"/>
          </p:cNvPicPr>
          <p:nvPr/>
        </p:nvPicPr>
        <p:blipFill>
          <a:blip r:embed="rId2"/>
          <a:srcRect/>
          <a:stretch/>
        </p:blipFill>
        <p:spPr>
          <a:xfrm>
            <a:off x="0" y="0"/>
            <a:ext cx="12380153" cy="6936112"/>
          </a:xfrm>
          <a:prstGeom prst="rect">
            <a:avLst/>
          </a:prstGeom>
        </p:spPr>
      </p:pic>
      <p:sp>
        <p:nvSpPr>
          <p:cNvPr id="4" name="Title 3">
            <a:extLst>
              <a:ext uri="{FF2B5EF4-FFF2-40B4-BE49-F238E27FC236}">
                <a16:creationId xmlns:a16="http://schemas.microsoft.com/office/drawing/2014/main" id="{9AE98626-7AC0-28FE-817A-2A12A23AD585}"/>
              </a:ext>
            </a:extLst>
          </p:cNvPr>
          <p:cNvSpPr>
            <a:spLocks noGrp="1"/>
          </p:cNvSpPr>
          <p:nvPr>
            <p:ph type="title"/>
          </p:nvPr>
        </p:nvSpPr>
        <p:spPr>
          <a:xfrm>
            <a:off x="468550" y="5231330"/>
            <a:ext cx="10515600" cy="1325563"/>
          </a:xfrm>
        </p:spPr>
        <p:txBody>
          <a:bodyPr/>
          <a:lstStyle/>
          <a:p>
            <a:r>
              <a:rPr lang="en-US" b="1" dirty="0">
                <a:latin typeface="Arial" panose="020B0604020202020204" pitchFamily="34" charset="0"/>
                <a:cs typeface="Arial" panose="020B0604020202020204" pitchFamily="34" charset="0"/>
              </a:rPr>
              <a:t>Freedom Suits Memorial Visionary:</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Judge David Mason</a:t>
            </a:r>
          </a:p>
        </p:txBody>
      </p:sp>
      <p:pic>
        <p:nvPicPr>
          <p:cNvPr id="7" name="Picture 6" descr="A person in a vest and tie&#10;&#10;Description automatically generated">
            <a:extLst>
              <a:ext uri="{FF2B5EF4-FFF2-40B4-BE49-F238E27FC236}">
                <a16:creationId xmlns:a16="http://schemas.microsoft.com/office/drawing/2014/main" id="{82FF7EF7-6FD7-6F9C-2B9E-E2078E8C02D6}"/>
              </a:ext>
            </a:extLst>
          </p:cNvPr>
          <p:cNvPicPr>
            <a:picLocks noChangeAspect="1"/>
          </p:cNvPicPr>
          <p:nvPr/>
        </p:nvPicPr>
        <p:blipFill>
          <a:blip r:embed="rId3"/>
          <a:stretch>
            <a:fillRect/>
          </a:stretch>
        </p:blipFill>
        <p:spPr>
          <a:xfrm>
            <a:off x="137808" y="301107"/>
            <a:ext cx="8072337" cy="4506642"/>
          </a:xfrm>
          <a:prstGeom prst="rect">
            <a:avLst/>
          </a:prstGeom>
        </p:spPr>
      </p:pic>
    </p:spTree>
    <p:extLst>
      <p:ext uri="{BB962C8B-B14F-4D97-AF65-F5344CB8AC3E}">
        <p14:creationId xmlns:p14="http://schemas.microsoft.com/office/powerpoint/2010/main" val="3930844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26211D-B388-6569-D384-D154B0897709}"/>
              </a:ext>
            </a:extLst>
          </p:cNvPr>
          <p:cNvPicPr>
            <a:picLocks noChangeAspect="1"/>
          </p:cNvPicPr>
          <p:nvPr/>
        </p:nvPicPr>
        <p:blipFill>
          <a:blip r:embed="rId2"/>
          <a:srcRect/>
          <a:stretch/>
        </p:blipFill>
        <p:spPr>
          <a:xfrm>
            <a:off x="-63611" y="244239"/>
            <a:ext cx="12192000" cy="6830697"/>
          </a:xfrm>
          <a:prstGeom prst="rect">
            <a:avLst/>
          </a:prstGeom>
        </p:spPr>
      </p:pic>
      <p:sp>
        <p:nvSpPr>
          <p:cNvPr id="2" name="Title 1">
            <a:extLst>
              <a:ext uri="{FF2B5EF4-FFF2-40B4-BE49-F238E27FC236}">
                <a16:creationId xmlns:a16="http://schemas.microsoft.com/office/drawing/2014/main" id="{81B4A060-77ED-EF3F-0460-7FFC4D3B641F}"/>
              </a:ext>
            </a:extLst>
          </p:cNvPr>
          <p:cNvSpPr>
            <a:spLocks noGrp="1"/>
          </p:cNvSpPr>
          <p:nvPr>
            <p:ph type="title"/>
          </p:nvPr>
        </p:nvSpPr>
        <p:spPr>
          <a:xfrm>
            <a:off x="607612" y="134537"/>
            <a:ext cx="10515600" cy="1325563"/>
          </a:xfrm>
        </p:spPr>
        <p:txBody>
          <a:bodyPr/>
          <a:lstStyle/>
          <a:p>
            <a:pPr algn="ctr"/>
            <a:r>
              <a:rPr lang="en-US" b="1" dirty="0"/>
              <a:t>Key Takeaways</a:t>
            </a:r>
          </a:p>
        </p:txBody>
      </p:sp>
      <p:sp>
        <p:nvSpPr>
          <p:cNvPr id="4" name="TextBox 3">
            <a:extLst>
              <a:ext uri="{FF2B5EF4-FFF2-40B4-BE49-F238E27FC236}">
                <a16:creationId xmlns:a16="http://schemas.microsoft.com/office/drawing/2014/main" id="{2111C069-F279-2352-D000-EB2AA60636BF}"/>
              </a:ext>
            </a:extLst>
          </p:cNvPr>
          <p:cNvSpPr txBox="1"/>
          <p:nvPr/>
        </p:nvSpPr>
        <p:spPr>
          <a:xfrm>
            <a:off x="461176" y="1649359"/>
            <a:ext cx="7585544" cy="4893647"/>
          </a:xfrm>
          <a:prstGeom prst="rect">
            <a:avLst/>
          </a:prstGeom>
          <a:noFill/>
        </p:spPr>
        <p:txBody>
          <a:bodyPr wrap="square">
            <a:spAutoFit/>
          </a:bodyPr>
          <a:lstStyle/>
          <a:p>
            <a:pPr marL="285750" indent="-285750">
              <a:buFont typeface="Arial" panose="020B0604020202020204" pitchFamily="34" charset="0"/>
              <a:buChar char="•"/>
            </a:pPr>
            <a:r>
              <a:rPr lang="en-US" sz="2400" b="1" dirty="0">
                <a:solidFill>
                  <a:srgbClr val="000000"/>
                </a:solidFill>
                <a:effectLst/>
                <a:latin typeface="Arial" panose="020B0604020202020204" pitchFamily="34" charset="0"/>
                <a:cs typeface="Arial" panose="020B0604020202020204" pitchFamily="34" charset="0"/>
              </a:rPr>
              <a:t>The significance of Storytelling </a:t>
            </a:r>
            <a:endParaRPr lang="en-US" sz="2400" dirty="0">
              <a:solidFill>
                <a:srgbClr val="000000"/>
              </a:solidFill>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400" dirty="0">
                <a:solidFill>
                  <a:srgbClr val="000000"/>
                </a:solidFill>
                <a:effectLst/>
                <a:latin typeface="Arial" panose="020B0604020202020204" pitchFamily="34" charset="0"/>
                <a:cs typeface="Arial" panose="020B0604020202020204" pitchFamily="34" charset="0"/>
              </a:rPr>
              <a:t>"...the first opportunity for black folks to represent themselves as anything other than property..." </a:t>
            </a:r>
          </a:p>
          <a:p>
            <a:pPr lvl="1"/>
            <a:r>
              <a:rPr lang="en-US" sz="2400" dirty="0">
                <a:solidFill>
                  <a:srgbClr val="000000"/>
                </a:solidFill>
                <a:latin typeface="Arial" panose="020B0604020202020204" pitchFamily="34" charset="0"/>
                <a:cs typeface="Arial" panose="020B0604020202020204" pitchFamily="34" charset="0"/>
              </a:rPr>
              <a:t>            </a:t>
            </a:r>
            <a:r>
              <a:rPr lang="en-US" sz="2400" dirty="0">
                <a:solidFill>
                  <a:srgbClr val="000000"/>
                </a:solidFill>
                <a:effectLst/>
                <a:latin typeface="Arial" panose="020B0604020202020204" pitchFamily="34" charset="0"/>
                <a:cs typeface="Arial" panose="020B0604020202020204" pitchFamily="34" charset="0"/>
              </a:rPr>
              <a:t>- Virginia Hamilton, </a:t>
            </a:r>
            <a:r>
              <a:rPr lang="en-US" sz="2400" i="1" dirty="0">
                <a:solidFill>
                  <a:srgbClr val="000000"/>
                </a:solidFill>
                <a:effectLst/>
                <a:latin typeface="Arial" panose="020B0604020202020204" pitchFamily="34" charset="0"/>
                <a:cs typeface="Arial" panose="020B0604020202020204" pitchFamily="34" charset="0"/>
              </a:rPr>
              <a:t>The People Could Fly</a:t>
            </a:r>
            <a:endParaRPr lang="en-US" sz="2400" dirty="0">
              <a:solidFill>
                <a:srgbClr val="000000"/>
              </a:solidFill>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400" dirty="0">
                <a:solidFill>
                  <a:srgbClr val="000000"/>
                </a:solidFill>
                <a:effectLst/>
                <a:latin typeface="Arial" panose="020B0604020202020204" pitchFamily="34" charset="0"/>
                <a:cs typeface="Arial" panose="020B0604020202020204" pitchFamily="34" charset="0"/>
              </a:rPr>
              <a:t>"...our roots and wings." - Andrea Collier 2019</a:t>
            </a:r>
          </a:p>
          <a:p>
            <a:pPr marL="742950" lvl="1" indent="-285750">
              <a:buFont typeface="Arial" panose="020B0604020202020204" pitchFamily="34" charset="0"/>
              <a:buChar char="•"/>
            </a:pPr>
            <a:r>
              <a:rPr lang="en-US" sz="2400" dirty="0">
                <a:solidFill>
                  <a:srgbClr val="000000"/>
                </a:solidFill>
                <a:effectLst/>
                <a:latin typeface="Arial" panose="020B0604020202020204" pitchFamily="34" charset="0"/>
                <a:cs typeface="Arial" panose="020B0604020202020204" pitchFamily="34" charset="0"/>
              </a:rPr>
              <a:t>Connecting the past, present, and imagined future</a:t>
            </a:r>
            <a:br>
              <a:rPr lang="en-US" sz="2400" b="1" dirty="0">
                <a:solidFill>
                  <a:srgbClr val="000000"/>
                </a:solidFill>
                <a:effectLst/>
                <a:latin typeface="Arial" panose="020B0604020202020204" pitchFamily="34" charset="0"/>
                <a:cs typeface="Arial" panose="020B0604020202020204" pitchFamily="34" charset="0"/>
              </a:rPr>
            </a:br>
            <a:endParaRPr lang="en-US" sz="2400" dirty="0">
              <a:solidFill>
                <a:srgbClr val="000000"/>
              </a:solidFill>
              <a:effectLst/>
              <a:latin typeface="Arial" panose="020B0604020202020204" pitchFamily="34" charset="0"/>
              <a:cs typeface="Arial" panose="020B0604020202020204" pitchFamily="34" charset="0"/>
            </a:endParaRPr>
          </a:p>
          <a:p>
            <a:pPr>
              <a:buFont typeface="Arial" panose="020B0604020202020204" pitchFamily="34" charset="0"/>
              <a:buChar char="•"/>
            </a:pPr>
            <a:r>
              <a:rPr lang="en-US" sz="2400" b="1" dirty="0">
                <a:solidFill>
                  <a:srgbClr val="000000"/>
                </a:solidFill>
                <a:effectLst/>
                <a:latin typeface="Arial" panose="020B0604020202020204" pitchFamily="34" charset="0"/>
                <a:cs typeface="Arial" panose="020B0604020202020204" pitchFamily="34" charset="0"/>
              </a:rPr>
              <a:t>Context matters</a:t>
            </a:r>
            <a:endParaRPr lang="en-US" sz="2400" dirty="0">
              <a:solidFill>
                <a:srgbClr val="000000"/>
              </a:solidFill>
              <a:effectLst/>
              <a:latin typeface="Arial" panose="020B0604020202020204" pitchFamily="34" charset="0"/>
              <a:cs typeface="Arial" panose="020B0604020202020204" pitchFamily="34" charset="0"/>
            </a:endParaRPr>
          </a:p>
          <a:p>
            <a:endParaRPr lang="en-US" sz="2400" dirty="0">
              <a:solidFill>
                <a:srgbClr val="000000"/>
              </a:solidFill>
              <a:effectLst/>
              <a:latin typeface="Arial" panose="020B0604020202020204" pitchFamily="34" charset="0"/>
              <a:cs typeface="Arial" panose="020B0604020202020204" pitchFamily="34" charset="0"/>
            </a:endParaRPr>
          </a:p>
          <a:p>
            <a:pPr>
              <a:buFont typeface="Arial" panose="020B0604020202020204" pitchFamily="34" charset="0"/>
              <a:buChar char="•"/>
            </a:pPr>
            <a:r>
              <a:rPr lang="en-US" sz="2400" b="1" dirty="0">
                <a:solidFill>
                  <a:srgbClr val="000000"/>
                </a:solidFill>
                <a:effectLst/>
                <a:latin typeface="Arial" panose="020B0604020202020204" pitchFamily="34" charset="0"/>
                <a:cs typeface="Arial" panose="020B0604020202020204" pitchFamily="34" charset="0"/>
              </a:rPr>
              <a:t>Thematic and historical preservation</a:t>
            </a:r>
          </a:p>
          <a:p>
            <a:pPr>
              <a:buFont typeface="Arial" panose="020B0604020202020204" pitchFamily="34" charset="0"/>
              <a:buChar char="•"/>
            </a:pPr>
            <a:endParaRPr lang="en-US" sz="2400" b="1" dirty="0">
              <a:solidFill>
                <a:srgbClr val="000000"/>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sz="2400" b="1" dirty="0">
                <a:solidFill>
                  <a:srgbClr val="000000"/>
                </a:solidFill>
                <a:effectLst/>
                <a:latin typeface="Arial" panose="020B0604020202020204" pitchFamily="34" charset="0"/>
                <a:cs typeface="Arial" panose="020B0604020202020204" pitchFamily="34" charset="0"/>
              </a:rPr>
              <a:t>Discussion</a:t>
            </a:r>
            <a:endParaRPr lang="en-US" sz="2400"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1915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26211D-B388-6569-D384-D154B0897709}"/>
              </a:ext>
            </a:extLst>
          </p:cNvPr>
          <p:cNvPicPr>
            <a:picLocks noChangeAspect="1"/>
          </p:cNvPicPr>
          <p:nvPr/>
        </p:nvPicPr>
        <p:blipFill>
          <a:blip r:embed="rId2"/>
          <a:srcRect/>
          <a:stretch/>
        </p:blipFill>
        <p:spPr>
          <a:xfrm>
            <a:off x="-94075" y="-39056"/>
            <a:ext cx="12380149" cy="6936110"/>
          </a:xfrm>
          <a:prstGeom prst="rect">
            <a:avLst/>
          </a:prstGeom>
        </p:spPr>
      </p:pic>
    </p:spTree>
    <p:extLst>
      <p:ext uri="{BB962C8B-B14F-4D97-AF65-F5344CB8AC3E}">
        <p14:creationId xmlns:p14="http://schemas.microsoft.com/office/powerpoint/2010/main" val="2154432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26211D-B388-6569-D384-D154B0897709}"/>
              </a:ext>
            </a:extLst>
          </p:cNvPr>
          <p:cNvPicPr>
            <a:picLocks noChangeAspect="1"/>
          </p:cNvPicPr>
          <p:nvPr/>
        </p:nvPicPr>
        <p:blipFill>
          <a:blip r:embed="rId2"/>
          <a:srcRect/>
          <a:stretch/>
        </p:blipFill>
        <p:spPr>
          <a:xfrm>
            <a:off x="-133176" y="-60960"/>
            <a:ext cx="12458347" cy="6979920"/>
          </a:xfrm>
          <a:prstGeom prst="rect">
            <a:avLst/>
          </a:prstGeom>
        </p:spPr>
      </p:pic>
      <p:sp>
        <p:nvSpPr>
          <p:cNvPr id="4" name="Title 3">
            <a:extLst>
              <a:ext uri="{FF2B5EF4-FFF2-40B4-BE49-F238E27FC236}">
                <a16:creationId xmlns:a16="http://schemas.microsoft.com/office/drawing/2014/main" id="{4DAAF197-2159-2F02-B942-EB43EF058B25}"/>
              </a:ext>
            </a:extLst>
          </p:cNvPr>
          <p:cNvSpPr>
            <a:spLocks noGrp="1"/>
          </p:cNvSpPr>
          <p:nvPr>
            <p:ph type="title"/>
          </p:nvPr>
        </p:nvSpPr>
        <p:spPr>
          <a:xfrm>
            <a:off x="6446191" y="1727620"/>
            <a:ext cx="4779527" cy="3992243"/>
          </a:xfrm>
        </p:spPr>
        <p:txBody>
          <a:bodyPr>
            <a:normAutofit/>
          </a:bodyPr>
          <a:lstStyle/>
          <a:p>
            <a:r>
              <a:rPr lang="en-US" sz="5400" b="1" dirty="0">
                <a:solidFill>
                  <a:schemeClr val="bg1"/>
                </a:solidFill>
                <a:latin typeface="Arial" panose="020B0604020202020204" pitchFamily="34" charset="0"/>
                <a:cs typeface="Arial" panose="020B0604020202020204" pitchFamily="34" charset="0"/>
              </a:rPr>
              <a:t>A Vision Comes to Life</a:t>
            </a:r>
          </a:p>
        </p:txBody>
      </p:sp>
      <p:pic>
        <p:nvPicPr>
          <p:cNvPr id="6" name="Content Placeholder 7" descr="A monument in front of a building&#10;&#10;Description automatically generated">
            <a:extLst>
              <a:ext uri="{FF2B5EF4-FFF2-40B4-BE49-F238E27FC236}">
                <a16:creationId xmlns:a16="http://schemas.microsoft.com/office/drawing/2014/main" id="{5EB86DAE-AA5B-58F3-A675-E00471EF74E2}"/>
              </a:ext>
            </a:extLst>
          </p:cNvPr>
          <p:cNvPicPr>
            <a:picLocks noChangeAspect="1"/>
          </p:cNvPicPr>
          <p:nvPr/>
        </p:nvPicPr>
        <p:blipFill>
          <a:blip r:embed="rId3"/>
          <a:stretch>
            <a:fillRect/>
          </a:stretch>
        </p:blipFill>
        <p:spPr>
          <a:xfrm>
            <a:off x="-133176" y="-30480"/>
            <a:ext cx="5726036" cy="6918960"/>
          </a:xfrm>
          <a:prstGeom prst="rect">
            <a:avLst/>
          </a:prstGeom>
        </p:spPr>
      </p:pic>
    </p:spTree>
    <p:extLst>
      <p:ext uri="{BB962C8B-B14F-4D97-AF65-F5344CB8AC3E}">
        <p14:creationId xmlns:p14="http://schemas.microsoft.com/office/powerpoint/2010/main" val="2501205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26211D-B388-6569-D384-D154B0897709}"/>
              </a:ext>
            </a:extLst>
          </p:cNvPr>
          <p:cNvPicPr>
            <a:picLocks noChangeAspect="1"/>
          </p:cNvPicPr>
          <p:nvPr/>
        </p:nvPicPr>
        <p:blipFill>
          <a:blip r:embed="rId2"/>
          <a:srcRect/>
          <a:stretch/>
        </p:blipFill>
        <p:spPr>
          <a:xfrm>
            <a:off x="40532" y="-40731"/>
            <a:ext cx="12386131" cy="6939461"/>
          </a:xfrm>
          <a:prstGeom prst="rect">
            <a:avLst/>
          </a:prstGeom>
        </p:spPr>
      </p:pic>
      <p:sp>
        <p:nvSpPr>
          <p:cNvPr id="4" name="Title 3">
            <a:extLst>
              <a:ext uri="{FF2B5EF4-FFF2-40B4-BE49-F238E27FC236}">
                <a16:creationId xmlns:a16="http://schemas.microsoft.com/office/drawing/2014/main" id="{F3411C5C-C8E4-6207-908E-CE3A3117164C}"/>
              </a:ext>
            </a:extLst>
          </p:cNvPr>
          <p:cNvSpPr>
            <a:spLocks noGrp="1"/>
          </p:cNvSpPr>
          <p:nvPr>
            <p:ph type="title"/>
          </p:nvPr>
        </p:nvSpPr>
        <p:spPr>
          <a:xfrm>
            <a:off x="187580" y="1787067"/>
            <a:ext cx="5765747" cy="3778858"/>
          </a:xfrm>
        </p:spPr>
        <p:txBody>
          <a:bodyPr>
            <a:normAutofit/>
          </a:bodyPr>
          <a:lstStyle/>
          <a:p>
            <a:r>
              <a:rPr lang="en-US" sz="5400" b="1" dirty="0">
                <a:solidFill>
                  <a:schemeClr val="bg1"/>
                </a:solidFill>
                <a:latin typeface="Arial" panose="020B0604020202020204" pitchFamily="34" charset="0"/>
                <a:cs typeface="Arial" panose="020B0604020202020204" pitchFamily="34" charset="0"/>
              </a:rPr>
              <a:t>The Dred Scott Decision</a:t>
            </a:r>
          </a:p>
        </p:txBody>
      </p:sp>
      <p:pic>
        <p:nvPicPr>
          <p:cNvPr id="7" name="Picture 6" descr="A painting of a person in a gold frame&#10;&#10;Description automatically generated">
            <a:extLst>
              <a:ext uri="{FF2B5EF4-FFF2-40B4-BE49-F238E27FC236}">
                <a16:creationId xmlns:a16="http://schemas.microsoft.com/office/drawing/2014/main" id="{0ED7293F-7F70-307C-A920-3A503186D645}"/>
              </a:ext>
            </a:extLst>
          </p:cNvPr>
          <p:cNvPicPr>
            <a:picLocks noChangeAspect="1"/>
          </p:cNvPicPr>
          <p:nvPr/>
        </p:nvPicPr>
        <p:blipFill>
          <a:blip r:embed="rId3"/>
          <a:stretch>
            <a:fillRect/>
          </a:stretch>
        </p:blipFill>
        <p:spPr>
          <a:xfrm>
            <a:off x="5642042" y="1292075"/>
            <a:ext cx="4427707" cy="5200799"/>
          </a:xfrm>
          <a:prstGeom prst="rect">
            <a:avLst/>
          </a:prstGeom>
        </p:spPr>
      </p:pic>
    </p:spTree>
    <p:extLst>
      <p:ext uri="{BB962C8B-B14F-4D97-AF65-F5344CB8AC3E}">
        <p14:creationId xmlns:p14="http://schemas.microsoft.com/office/powerpoint/2010/main" val="1706093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26211D-B388-6569-D384-D154B0897709}"/>
              </a:ext>
            </a:extLst>
          </p:cNvPr>
          <p:cNvPicPr>
            <a:picLocks noChangeAspect="1"/>
          </p:cNvPicPr>
          <p:nvPr/>
        </p:nvPicPr>
        <p:blipFill>
          <a:blip r:embed="rId2"/>
          <a:srcRect/>
          <a:stretch/>
        </p:blipFill>
        <p:spPr>
          <a:xfrm>
            <a:off x="0" y="-60960"/>
            <a:ext cx="12458347" cy="6979920"/>
          </a:xfrm>
          <a:prstGeom prst="rect">
            <a:avLst/>
          </a:prstGeom>
        </p:spPr>
      </p:pic>
      <p:sp>
        <p:nvSpPr>
          <p:cNvPr id="4" name="Title 3">
            <a:extLst>
              <a:ext uri="{FF2B5EF4-FFF2-40B4-BE49-F238E27FC236}">
                <a16:creationId xmlns:a16="http://schemas.microsoft.com/office/drawing/2014/main" id="{37E68E4A-596B-3956-E416-645358D04729}"/>
              </a:ext>
            </a:extLst>
          </p:cNvPr>
          <p:cNvSpPr>
            <a:spLocks noGrp="1"/>
          </p:cNvSpPr>
          <p:nvPr>
            <p:ph type="title"/>
          </p:nvPr>
        </p:nvSpPr>
        <p:spPr>
          <a:xfrm>
            <a:off x="4747098" y="1712069"/>
            <a:ext cx="7120647" cy="4182894"/>
          </a:xfrm>
        </p:spPr>
        <p:txBody>
          <a:bodyPr>
            <a:normAutofit/>
          </a:bodyPr>
          <a:lstStyle/>
          <a:p>
            <a:r>
              <a:rPr lang="en-US" sz="5400" b="1" dirty="0">
                <a:solidFill>
                  <a:schemeClr val="bg1"/>
                </a:solidFill>
                <a:latin typeface="Arial" panose="020B0604020202020204" pitchFamily="34" charset="0"/>
                <a:cs typeface="Arial" panose="020B0604020202020204" pitchFamily="34" charset="0"/>
              </a:rPr>
              <a:t>Decision Dismissing the Case</a:t>
            </a:r>
            <a:br>
              <a:rPr lang="en-US" sz="4800" b="1" dirty="0">
                <a:solidFill>
                  <a:schemeClr val="bg1"/>
                </a:solidFill>
                <a:latin typeface="Arial" panose="020B0604020202020204" pitchFamily="34" charset="0"/>
                <a:cs typeface="Arial" panose="020B0604020202020204" pitchFamily="34" charset="0"/>
              </a:rPr>
            </a:br>
            <a:br>
              <a:rPr lang="en-US" sz="4800" b="1" dirty="0">
                <a:solidFill>
                  <a:schemeClr val="bg1"/>
                </a:solidFill>
                <a:latin typeface="Arial" panose="020B0604020202020204" pitchFamily="34" charset="0"/>
                <a:cs typeface="Arial" panose="020B0604020202020204" pitchFamily="34" charset="0"/>
              </a:rPr>
            </a:br>
            <a:r>
              <a:rPr lang="en-US" sz="4800" b="1" dirty="0">
                <a:solidFill>
                  <a:schemeClr val="bg1"/>
                </a:solidFill>
                <a:latin typeface="Arial" panose="020B0604020202020204" pitchFamily="34" charset="0"/>
                <a:cs typeface="Arial" panose="020B0604020202020204" pitchFamily="34" charset="0"/>
              </a:rPr>
              <a:t>March 6, 1857</a:t>
            </a:r>
          </a:p>
        </p:txBody>
      </p:sp>
      <p:pic>
        <p:nvPicPr>
          <p:cNvPr id="3" name="Content Placeholder 2" descr="A close-up of a letter&#10;&#10;Description automatically generated">
            <a:extLst>
              <a:ext uri="{FF2B5EF4-FFF2-40B4-BE49-F238E27FC236}">
                <a16:creationId xmlns:a16="http://schemas.microsoft.com/office/drawing/2014/main" id="{94CE4F8D-9A58-F6BC-DD33-277D2C6FF9A8}"/>
              </a:ext>
            </a:extLst>
          </p:cNvPr>
          <p:cNvPicPr>
            <a:picLocks noGrp="1" noChangeAspect="1"/>
          </p:cNvPicPr>
          <p:nvPr>
            <p:ph idx="1"/>
          </p:nvPr>
        </p:nvPicPr>
        <p:blipFill>
          <a:blip r:embed="rId3"/>
          <a:stretch>
            <a:fillRect/>
          </a:stretch>
        </p:blipFill>
        <p:spPr>
          <a:xfrm>
            <a:off x="0" y="-9139"/>
            <a:ext cx="4455268" cy="6837599"/>
          </a:xfrm>
        </p:spPr>
      </p:pic>
    </p:spTree>
    <p:extLst>
      <p:ext uri="{BB962C8B-B14F-4D97-AF65-F5344CB8AC3E}">
        <p14:creationId xmlns:p14="http://schemas.microsoft.com/office/powerpoint/2010/main" val="2113587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26211D-B388-6569-D384-D154B0897709}"/>
              </a:ext>
            </a:extLst>
          </p:cNvPr>
          <p:cNvPicPr>
            <a:picLocks noChangeAspect="1"/>
          </p:cNvPicPr>
          <p:nvPr/>
        </p:nvPicPr>
        <p:blipFill>
          <a:blip r:embed="rId2"/>
          <a:srcRect/>
          <a:stretch/>
        </p:blipFill>
        <p:spPr>
          <a:xfrm>
            <a:off x="-94825" y="-53340"/>
            <a:ext cx="12435838" cy="6995159"/>
          </a:xfrm>
          <a:prstGeom prst="rect">
            <a:avLst/>
          </a:prstGeom>
        </p:spPr>
      </p:pic>
      <p:sp>
        <p:nvSpPr>
          <p:cNvPr id="6" name="Title 5">
            <a:extLst>
              <a:ext uri="{FF2B5EF4-FFF2-40B4-BE49-F238E27FC236}">
                <a16:creationId xmlns:a16="http://schemas.microsoft.com/office/drawing/2014/main" id="{8A05E57B-38F7-C564-45FE-12B8EA3AD535}"/>
              </a:ext>
            </a:extLst>
          </p:cNvPr>
          <p:cNvSpPr>
            <a:spLocks noGrp="1"/>
          </p:cNvSpPr>
          <p:nvPr>
            <p:ph type="title"/>
          </p:nvPr>
        </p:nvSpPr>
        <p:spPr>
          <a:xfrm>
            <a:off x="535021" y="228157"/>
            <a:ext cx="10515600" cy="1325563"/>
          </a:xfrm>
        </p:spPr>
        <p:txBody>
          <a:bodyPr>
            <a:normAutofit/>
          </a:bodyPr>
          <a:lstStyle/>
          <a:p>
            <a:r>
              <a:rPr lang="en-US" sz="4800" b="1" dirty="0">
                <a:solidFill>
                  <a:schemeClr val="bg1"/>
                </a:solidFill>
                <a:latin typeface="Arial" panose="020B0604020202020204" pitchFamily="34" charset="0"/>
                <a:cs typeface="Arial" panose="020B0604020202020204" pitchFamily="34" charset="0"/>
              </a:rPr>
              <a:t>Scandal of a Nation</a:t>
            </a:r>
          </a:p>
        </p:txBody>
      </p:sp>
      <p:pic>
        <p:nvPicPr>
          <p:cNvPr id="10" name="Content Placeholder 9" descr="A collage of a person and a newspaper&#10;&#10;Description automatically generated">
            <a:extLst>
              <a:ext uri="{FF2B5EF4-FFF2-40B4-BE49-F238E27FC236}">
                <a16:creationId xmlns:a16="http://schemas.microsoft.com/office/drawing/2014/main" id="{0EAC8369-D62D-B7BB-71AE-EAE9D294E621}"/>
              </a:ext>
            </a:extLst>
          </p:cNvPr>
          <p:cNvPicPr>
            <a:picLocks noGrp="1" noChangeAspect="1"/>
          </p:cNvPicPr>
          <p:nvPr>
            <p:ph idx="1"/>
          </p:nvPr>
        </p:nvPicPr>
        <p:blipFill>
          <a:blip r:embed="rId3"/>
          <a:stretch>
            <a:fillRect/>
          </a:stretch>
        </p:blipFill>
        <p:spPr>
          <a:xfrm>
            <a:off x="1245141" y="1553720"/>
            <a:ext cx="9805480" cy="5143252"/>
          </a:xfrm>
        </p:spPr>
      </p:pic>
    </p:spTree>
    <p:extLst>
      <p:ext uri="{BB962C8B-B14F-4D97-AF65-F5344CB8AC3E}">
        <p14:creationId xmlns:p14="http://schemas.microsoft.com/office/powerpoint/2010/main" val="1849778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26211D-B388-6569-D384-D154B0897709}"/>
              </a:ext>
            </a:extLst>
          </p:cNvPr>
          <p:cNvPicPr>
            <a:picLocks noChangeAspect="1"/>
          </p:cNvPicPr>
          <p:nvPr/>
        </p:nvPicPr>
        <p:blipFill>
          <a:blip r:embed="rId2"/>
          <a:srcRect/>
          <a:stretch/>
        </p:blipFill>
        <p:spPr>
          <a:xfrm>
            <a:off x="-119574" y="-24772"/>
            <a:ext cx="12380153" cy="6936112"/>
          </a:xfrm>
          <a:prstGeom prst="rect">
            <a:avLst/>
          </a:prstGeom>
        </p:spPr>
      </p:pic>
      <p:sp>
        <p:nvSpPr>
          <p:cNvPr id="4" name="Title 3">
            <a:extLst>
              <a:ext uri="{FF2B5EF4-FFF2-40B4-BE49-F238E27FC236}">
                <a16:creationId xmlns:a16="http://schemas.microsoft.com/office/drawing/2014/main" id="{46F6C3E2-2A55-EA97-2857-75BEACD0DD74}"/>
              </a:ext>
            </a:extLst>
          </p:cNvPr>
          <p:cNvSpPr>
            <a:spLocks noGrp="1"/>
          </p:cNvSpPr>
          <p:nvPr>
            <p:ph type="title"/>
          </p:nvPr>
        </p:nvSpPr>
        <p:spPr>
          <a:xfrm>
            <a:off x="0" y="5532437"/>
            <a:ext cx="12380153" cy="1325563"/>
          </a:xfrm>
        </p:spPr>
        <p:txBody>
          <a:bodyPr/>
          <a:lstStyle/>
          <a:p>
            <a:r>
              <a:rPr lang="en-US" b="1" dirty="0">
                <a:latin typeface="Arial" panose="020B0604020202020204" pitchFamily="34" charset="0"/>
                <a:cs typeface="Arial" panose="020B0604020202020204" pitchFamily="34" charset="0"/>
              </a:rPr>
              <a:t>Critical Outcomes of the Dred Scott Decision</a:t>
            </a:r>
          </a:p>
        </p:txBody>
      </p:sp>
      <p:pic>
        <p:nvPicPr>
          <p:cNvPr id="8" name="Content Placeholder 7" descr="Close-up of several papers with a flag and a person pointing at the camera&#10;&#10;Description automatically generated">
            <a:extLst>
              <a:ext uri="{FF2B5EF4-FFF2-40B4-BE49-F238E27FC236}">
                <a16:creationId xmlns:a16="http://schemas.microsoft.com/office/drawing/2014/main" id="{6D949BC6-57A7-0496-962B-0139250E84FA}"/>
              </a:ext>
            </a:extLst>
          </p:cNvPr>
          <p:cNvPicPr>
            <a:picLocks noGrp="1" noChangeAspect="1"/>
          </p:cNvPicPr>
          <p:nvPr>
            <p:ph idx="1"/>
          </p:nvPr>
        </p:nvPicPr>
        <p:blipFill>
          <a:blip r:embed="rId3"/>
          <a:stretch>
            <a:fillRect/>
          </a:stretch>
        </p:blipFill>
        <p:spPr>
          <a:xfrm>
            <a:off x="209007" y="408562"/>
            <a:ext cx="7930662" cy="4993380"/>
          </a:xfrm>
        </p:spPr>
      </p:pic>
    </p:spTree>
    <p:extLst>
      <p:ext uri="{BB962C8B-B14F-4D97-AF65-F5344CB8AC3E}">
        <p14:creationId xmlns:p14="http://schemas.microsoft.com/office/powerpoint/2010/main" val="1009127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26211D-B388-6569-D384-D154B0897709}"/>
              </a:ext>
            </a:extLst>
          </p:cNvPr>
          <p:cNvPicPr>
            <a:picLocks noChangeAspect="1"/>
          </p:cNvPicPr>
          <p:nvPr/>
        </p:nvPicPr>
        <p:blipFill>
          <a:blip r:embed="rId2"/>
          <a:src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0D8FDE3-758D-8A60-ECD0-26ACCFEF31F9}"/>
              </a:ext>
            </a:extLst>
          </p:cNvPr>
          <p:cNvSpPr>
            <a:spLocks noGrp="1"/>
          </p:cNvSpPr>
          <p:nvPr>
            <p:ph type="title"/>
          </p:nvPr>
        </p:nvSpPr>
        <p:spPr>
          <a:xfrm>
            <a:off x="523875" y="5317240"/>
            <a:ext cx="11210925" cy="744836"/>
          </a:xfrm>
        </p:spPr>
        <p:txBody>
          <a:bodyPr>
            <a:normAutofit/>
          </a:bodyPr>
          <a:lstStyle/>
          <a:p>
            <a:pPr algn="ctr"/>
            <a:r>
              <a:rPr lang="en-US" sz="3600" b="1" dirty="0">
                <a:solidFill>
                  <a:schemeClr val="tx1">
                    <a:lumMod val="85000"/>
                    <a:lumOff val="15000"/>
                  </a:schemeClr>
                </a:solidFill>
                <a:latin typeface="Arial" panose="020B0604020202020204" pitchFamily="34" charset="0"/>
                <a:cs typeface="Arial" panose="020B0604020202020204" pitchFamily="34" charset="0"/>
              </a:rPr>
              <a:t>The Legacy Continues</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A close up of a logo&#10;&#10;Description automatically generated">
            <a:extLst>
              <a:ext uri="{FF2B5EF4-FFF2-40B4-BE49-F238E27FC236}">
                <a16:creationId xmlns:a16="http://schemas.microsoft.com/office/drawing/2014/main" id="{2B75B1BF-FBC3-B27F-5367-0239AFD273E3}"/>
              </a:ext>
            </a:extLst>
          </p:cNvPr>
          <p:cNvPicPr>
            <a:picLocks noChangeAspect="1"/>
          </p:cNvPicPr>
          <p:nvPr/>
        </p:nvPicPr>
        <p:blipFill>
          <a:blip r:embed="rId3"/>
          <a:stretch>
            <a:fillRect/>
          </a:stretch>
        </p:blipFill>
        <p:spPr>
          <a:xfrm>
            <a:off x="211525" y="1478055"/>
            <a:ext cx="11768949" cy="3040781"/>
          </a:xfrm>
          <a:prstGeom prst="rect">
            <a:avLst/>
          </a:prstGeom>
        </p:spPr>
      </p:pic>
    </p:spTree>
    <p:extLst>
      <p:ext uri="{BB962C8B-B14F-4D97-AF65-F5344CB8AC3E}">
        <p14:creationId xmlns:p14="http://schemas.microsoft.com/office/powerpoint/2010/main" val="911104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26211D-B388-6569-D384-D154B0897709}"/>
              </a:ext>
            </a:extLst>
          </p:cNvPr>
          <p:cNvPicPr>
            <a:picLocks noChangeAspect="1"/>
          </p:cNvPicPr>
          <p:nvPr/>
        </p:nvPicPr>
        <p:blipFill>
          <a:blip r:embed="rId2"/>
          <a:srcRect/>
          <a:stretch/>
        </p:blipFill>
        <p:spPr>
          <a:xfrm>
            <a:off x="0" y="-1925"/>
            <a:ext cx="12435838" cy="6995159"/>
          </a:xfrm>
          <a:prstGeom prst="rect">
            <a:avLst/>
          </a:prstGeom>
        </p:spPr>
      </p:pic>
      <p:sp>
        <p:nvSpPr>
          <p:cNvPr id="7" name="Title 6">
            <a:extLst>
              <a:ext uri="{FF2B5EF4-FFF2-40B4-BE49-F238E27FC236}">
                <a16:creationId xmlns:a16="http://schemas.microsoft.com/office/drawing/2014/main" id="{F471D74B-4D8B-AB2C-6276-D05D338CCF71}"/>
              </a:ext>
            </a:extLst>
          </p:cNvPr>
          <p:cNvSpPr>
            <a:spLocks noGrp="1"/>
          </p:cNvSpPr>
          <p:nvPr>
            <p:ph type="title"/>
          </p:nvPr>
        </p:nvSpPr>
        <p:spPr>
          <a:xfrm>
            <a:off x="7891400" y="1765909"/>
            <a:ext cx="4544438" cy="4576526"/>
          </a:xfrm>
        </p:spPr>
        <p:txBody>
          <a:bodyPr/>
          <a:lstStyle/>
          <a:p>
            <a:r>
              <a:rPr lang="en-US" b="1" dirty="0">
                <a:solidFill>
                  <a:schemeClr val="bg1"/>
                </a:solidFill>
                <a:latin typeface="Arial" panose="020B0604020202020204" pitchFamily="34" charset="0"/>
                <a:cs typeface="Arial" panose="020B0604020202020204" pitchFamily="34" charset="0"/>
              </a:rPr>
              <a:t>First and Only</a:t>
            </a:r>
            <a:br>
              <a:rPr lang="en-US" b="1" dirty="0">
                <a:solidFill>
                  <a:schemeClr val="bg1"/>
                </a:solidFill>
                <a:latin typeface="Arial" panose="020B0604020202020204" pitchFamily="34" charset="0"/>
                <a:cs typeface="Arial" panose="020B0604020202020204" pitchFamily="34" charset="0"/>
              </a:rPr>
            </a:br>
            <a:r>
              <a:rPr lang="en-US" b="1" dirty="0">
                <a:solidFill>
                  <a:schemeClr val="bg1"/>
                </a:solidFill>
                <a:latin typeface="Arial" panose="020B0604020202020204" pitchFamily="34" charset="0"/>
                <a:cs typeface="Arial" panose="020B0604020202020204" pitchFamily="34" charset="0"/>
              </a:rPr>
              <a:t>Statue of the Scotts</a:t>
            </a:r>
          </a:p>
        </p:txBody>
      </p:sp>
      <p:pic>
        <p:nvPicPr>
          <p:cNvPr id="6" name="Picture 5" descr="A group of people standing in front of a statue&#10;&#10;Description automatically generated">
            <a:extLst>
              <a:ext uri="{FF2B5EF4-FFF2-40B4-BE49-F238E27FC236}">
                <a16:creationId xmlns:a16="http://schemas.microsoft.com/office/drawing/2014/main" id="{12AE23E9-5C5C-7FE5-7CB9-17A58BE6136D}"/>
              </a:ext>
            </a:extLst>
          </p:cNvPr>
          <p:cNvPicPr>
            <a:picLocks noChangeAspect="1"/>
          </p:cNvPicPr>
          <p:nvPr/>
        </p:nvPicPr>
        <p:blipFill>
          <a:blip r:embed="rId3"/>
          <a:stretch>
            <a:fillRect/>
          </a:stretch>
        </p:blipFill>
        <p:spPr>
          <a:xfrm>
            <a:off x="0" y="732175"/>
            <a:ext cx="7578863" cy="5337885"/>
          </a:xfrm>
          <a:prstGeom prst="rect">
            <a:avLst/>
          </a:prstGeom>
        </p:spPr>
      </p:pic>
    </p:spTree>
    <p:extLst>
      <p:ext uri="{BB962C8B-B14F-4D97-AF65-F5344CB8AC3E}">
        <p14:creationId xmlns:p14="http://schemas.microsoft.com/office/powerpoint/2010/main" val="4773494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1307</TotalTime>
  <Words>1991</Words>
  <Application>Microsoft Macintosh PowerPoint</Application>
  <PresentationFormat>Widescreen</PresentationFormat>
  <Paragraphs>113</Paragraphs>
  <Slides>21</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ＭＳ Ｐゴシック</vt:lpstr>
      <vt:lpstr>Aptos</vt:lpstr>
      <vt:lpstr>Aptos Display</vt:lpstr>
      <vt:lpstr>Arial</vt:lpstr>
      <vt:lpstr>Helvetica</vt:lpstr>
      <vt:lpstr>Office Theme</vt:lpstr>
      <vt:lpstr>Contextualizing  Dred and Harriet Scott:  Teaching the  St. Louis Freedom Suits</vt:lpstr>
      <vt:lpstr>Freedom Suits Memorial Visionary: Judge David Mason</vt:lpstr>
      <vt:lpstr>A Vision Comes to Life</vt:lpstr>
      <vt:lpstr>The Dred Scott Decision</vt:lpstr>
      <vt:lpstr>Decision Dismissing the Case  March 6, 1857</vt:lpstr>
      <vt:lpstr>Scandal of a Nation</vt:lpstr>
      <vt:lpstr>Critical Outcomes of the Dred Scott Decision</vt:lpstr>
      <vt:lpstr>The Legacy Continues</vt:lpstr>
      <vt:lpstr>First and Only Statue of the Scotts</vt:lpstr>
      <vt:lpstr>A Fitting Memorial for an Icon</vt:lpstr>
      <vt:lpstr>Dred Scott Presents  Sons and Daughters of Reconciliation</vt:lpstr>
      <vt:lpstr>Teaching the Freedom Suits in Your Classroom</vt:lpstr>
      <vt:lpstr>Suing for Freedom in St. Louis The Mechanics of Freedom Suits </vt:lpstr>
      <vt:lpstr>Suing for Freedom in St. Louis The Mechanics of Freedom Suits </vt:lpstr>
      <vt:lpstr>Suing for Freedom in St. Louis The Basis of Freedom Suits </vt:lpstr>
      <vt:lpstr>Suing for Freedom in St. Louis Freedom Suits by the Numbers </vt:lpstr>
      <vt:lpstr>Suing for Freedom in St. Louis Foreshadowing Dred Scott </vt:lpstr>
      <vt:lpstr>Suing for Freedom in St. Louis The Plaintiffs </vt:lpstr>
      <vt:lpstr>Suing for Freedom in St. Louis Why St. Louis? </vt:lpstr>
      <vt:lpstr>Key Takeaways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 Good</dc:creator>
  <cp:lastModifiedBy>Rob Good</cp:lastModifiedBy>
  <cp:revision>13</cp:revision>
  <dcterms:created xsi:type="dcterms:W3CDTF">2025-03-12T14:09:20Z</dcterms:created>
  <dcterms:modified xsi:type="dcterms:W3CDTF">2025-03-21T23:23:31Z</dcterms:modified>
</cp:coreProperties>
</file>