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0"/>
  </p:notesMasterIdLst>
  <p:sldIdLst>
    <p:sldId id="256" r:id="rId6"/>
    <p:sldId id="259" r:id="rId7"/>
    <p:sldId id="286" r:id="rId8"/>
    <p:sldId id="260" r:id="rId9"/>
    <p:sldId id="346" r:id="rId10"/>
    <p:sldId id="349" r:id="rId11"/>
    <p:sldId id="350" r:id="rId12"/>
    <p:sldId id="329" r:id="rId13"/>
    <p:sldId id="351" r:id="rId14"/>
    <p:sldId id="352" r:id="rId15"/>
    <p:sldId id="353" r:id="rId16"/>
    <p:sldId id="268" r:id="rId17"/>
    <p:sldId id="269" r:id="rId18"/>
    <p:sldId id="271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E8074-2958-4582-B5D3-4CEE904EEDD2}" v="384" dt="2025-03-17T13:40:13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83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man, Mike" userId="744cce2d-5d35-448d-aa39-efac2b024be9" providerId="ADAL" clId="{053E8074-2958-4582-B5D3-4CEE904EEDD2}"/>
    <pc:docChg chg="undo custSel addSld delSld modSld">
      <pc:chgData name="Kaiman, Mike" userId="744cce2d-5d35-448d-aa39-efac2b024be9" providerId="ADAL" clId="{053E8074-2958-4582-B5D3-4CEE904EEDD2}" dt="2025-03-17T13:49:18.540" v="517" actId="1076"/>
      <pc:docMkLst>
        <pc:docMk/>
      </pc:docMkLst>
      <pc:sldChg chg="addSp delSp modSp mod">
        <pc:chgData name="Kaiman, Mike" userId="744cce2d-5d35-448d-aa39-efac2b024be9" providerId="ADAL" clId="{053E8074-2958-4582-B5D3-4CEE904EEDD2}" dt="2025-02-24T18:41:26.276" v="262" actId="1076"/>
        <pc:sldMkLst>
          <pc:docMk/>
          <pc:sldMk cId="1967360961" sldId="256"/>
        </pc:sldMkLst>
        <pc:spChg chg="mod">
          <ac:chgData name="Kaiman, Mike" userId="744cce2d-5d35-448d-aa39-efac2b024be9" providerId="ADAL" clId="{053E8074-2958-4582-B5D3-4CEE904EEDD2}" dt="2025-02-24T18:38:56.909" v="34" actId="20577"/>
          <ac:spMkLst>
            <pc:docMk/>
            <pc:sldMk cId="1967360961" sldId="256"/>
            <ac:spMk id="2" creationId="{00000000-0000-0000-0000-000000000000}"/>
          </ac:spMkLst>
        </pc:spChg>
        <pc:spChg chg="mod">
          <ac:chgData name="Kaiman, Mike" userId="744cce2d-5d35-448d-aa39-efac2b024be9" providerId="ADAL" clId="{053E8074-2958-4582-B5D3-4CEE904EEDD2}" dt="2025-02-24T18:39:22.334" v="103" actId="20577"/>
          <ac:spMkLst>
            <pc:docMk/>
            <pc:sldMk cId="1967360961" sldId="256"/>
            <ac:spMk id="3" creationId="{02BF3DF2-8846-0E03-F1CD-18B994F95E61}"/>
          </ac:spMkLst>
        </pc:spChg>
        <pc:picChg chg="add mod">
          <ac:chgData name="Kaiman, Mike" userId="744cce2d-5d35-448d-aa39-efac2b024be9" providerId="ADAL" clId="{053E8074-2958-4582-B5D3-4CEE904EEDD2}" dt="2025-02-24T18:41:26.276" v="262" actId="1076"/>
          <ac:picMkLst>
            <pc:docMk/>
            <pc:sldMk cId="1967360961" sldId="256"/>
            <ac:picMk id="7" creationId="{47265D15-D7A7-2DDE-CD91-4EDADA77B468}"/>
          </ac:picMkLst>
        </pc:picChg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813956087" sldId="258"/>
        </pc:sldMkLst>
      </pc:sldChg>
      <pc:sldChg chg="modSp add del modAnim">
        <pc:chgData name="Kaiman, Mike" userId="744cce2d-5d35-448d-aa39-efac2b024be9" providerId="ADAL" clId="{053E8074-2958-4582-B5D3-4CEE904EEDD2}" dt="2025-02-24T18:43:45.089" v="335" actId="47"/>
        <pc:sldMkLst>
          <pc:docMk/>
          <pc:sldMk cId="594218196" sldId="260"/>
        </pc:sldMkLst>
        <pc:spChg chg="mod">
          <ac:chgData name="Kaiman, Mike" userId="744cce2d-5d35-448d-aa39-efac2b024be9" providerId="ADAL" clId="{053E8074-2958-4582-B5D3-4CEE904EEDD2}" dt="2025-02-24T18:42:12.701" v="333" actId="20577"/>
          <ac:spMkLst>
            <pc:docMk/>
            <pc:sldMk cId="594218196" sldId="260"/>
            <ac:spMk id="3" creationId="{94719784-2BCB-45FF-1F9E-EA5D0A0AE3CB}"/>
          </ac:spMkLst>
        </pc:spChg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2805633136" sldId="261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1392463408" sldId="262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632820141" sldId="263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4230729794" sldId="264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2438004103" sldId="265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3707683198" sldId="266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4219115714" sldId="267"/>
        </pc:sldMkLst>
      </pc:sldChg>
      <pc:sldChg chg="addSp delSp modSp mod">
        <pc:chgData name="Kaiman, Mike" userId="744cce2d-5d35-448d-aa39-efac2b024be9" providerId="ADAL" clId="{053E8074-2958-4582-B5D3-4CEE904EEDD2}" dt="2025-02-24T19:06:15.311" v="501" actId="14100"/>
        <pc:sldMkLst>
          <pc:docMk/>
          <pc:sldMk cId="850897177" sldId="268"/>
        </pc:sldMkLst>
        <pc:spChg chg="mod">
          <ac:chgData name="Kaiman, Mike" userId="744cce2d-5d35-448d-aa39-efac2b024be9" providerId="ADAL" clId="{053E8074-2958-4582-B5D3-4CEE904EEDD2}" dt="2025-02-24T19:05:08.154" v="495" actId="20577"/>
          <ac:spMkLst>
            <pc:docMk/>
            <pc:sldMk cId="850897177" sldId="268"/>
            <ac:spMk id="7" creationId="{202FFE5B-4B9E-7A6A-8F3C-E5B35D27AFCC}"/>
          </ac:spMkLst>
        </pc:spChg>
        <pc:picChg chg="add mod ord">
          <ac:chgData name="Kaiman, Mike" userId="744cce2d-5d35-448d-aa39-efac2b024be9" providerId="ADAL" clId="{053E8074-2958-4582-B5D3-4CEE904EEDD2}" dt="2025-02-24T19:06:15.311" v="501" actId="14100"/>
          <ac:picMkLst>
            <pc:docMk/>
            <pc:sldMk cId="850897177" sldId="268"/>
            <ac:picMk id="6" creationId="{323E308B-D0C7-A6D1-D774-8B68AF22F6E3}"/>
          </ac:picMkLst>
        </pc:picChg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1456282071" sldId="268"/>
        </pc:sldMkLst>
      </pc:sldChg>
      <pc:sldChg chg="del">
        <pc:chgData name="Kaiman, Mike" userId="744cce2d-5d35-448d-aa39-efac2b024be9" providerId="ADAL" clId="{053E8074-2958-4582-B5D3-4CEE904EEDD2}" dt="2025-02-24T18:43:48.643" v="336" actId="47"/>
        <pc:sldMkLst>
          <pc:docMk/>
          <pc:sldMk cId="2472311110" sldId="329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1773277133" sldId="330"/>
        </pc:sldMkLst>
      </pc:sldChg>
      <pc:sldChg chg="del">
        <pc:chgData name="Kaiman, Mike" userId="744cce2d-5d35-448d-aa39-efac2b024be9" providerId="ADAL" clId="{053E8074-2958-4582-B5D3-4CEE904EEDD2}" dt="2025-02-24T18:38:33.751" v="1" actId="47"/>
        <pc:sldMkLst>
          <pc:docMk/>
          <pc:sldMk cId="4135167002" sldId="342"/>
        </pc:sldMkLst>
      </pc:sldChg>
      <pc:sldChg chg="del">
        <pc:chgData name="Kaiman, Mike" userId="744cce2d-5d35-448d-aa39-efac2b024be9" providerId="ADAL" clId="{053E8074-2958-4582-B5D3-4CEE904EEDD2}" dt="2025-02-24T18:38:33.751" v="1" actId="47"/>
        <pc:sldMkLst>
          <pc:docMk/>
          <pc:sldMk cId="584524735" sldId="345"/>
        </pc:sldMkLst>
      </pc:sldChg>
      <pc:sldChg chg="del">
        <pc:chgData name="Kaiman, Mike" userId="744cce2d-5d35-448d-aa39-efac2b024be9" providerId="ADAL" clId="{053E8074-2958-4582-B5D3-4CEE904EEDD2}" dt="2025-02-24T18:38:33.751" v="1" actId="47"/>
        <pc:sldMkLst>
          <pc:docMk/>
          <pc:sldMk cId="2360568155" sldId="346"/>
        </pc:sldMkLst>
      </pc:sldChg>
      <pc:sldChg chg="modSp mod">
        <pc:chgData name="Kaiman, Mike" userId="744cce2d-5d35-448d-aa39-efac2b024be9" providerId="ADAL" clId="{053E8074-2958-4582-B5D3-4CEE904EEDD2}" dt="2025-03-17T13:40:27.114" v="505" actId="1076"/>
        <pc:sldMkLst>
          <pc:docMk/>
          <pc:sldMk cId="3475934782" sldId="346"/>
        </pc:sldMkLst>
        <pc:spChg chg="mod">
          <ac:chgData name="Kaiman, Mike" userId="744cce2d-5d35-448d-aa39-efac2b024be9" providerId="ADAL" clId="{053E8074-2958-4582-B5D3-4CEE904EEDD2}" dt="2025-03-17T13:40:27.114" v="505" actId="1076"/>
          <ac:spMkLst>
            <pc:docMk/>
            <pc:sldMk cId="3475934782" sldId="346"/>
            <ac:spMk id="4" creationId="{02F93BE5-7BAE-5F9C-AB24-22B52BDD9293}"/>
          </ac:spMkLst>
        </pc:spChg>
        <pc:spChg chg="mod">
          <ac:chgData name="Kaiman, Mike" userId="744cce2d-5d35-448d-aa39-efac2b024be9" providerId="ADAL" clId="{053E8074-2958-4582-B5D3-4CEE904EEDD2}" dt="2025-03-17T13:40:13.688" v="502" actId="27636"/>
          <ac:spMkLst>
            <pc:docMk/>
            <pc:sldMk cId="3475934782" sldId="346"/>
            <ac:spMk id="6" creationId="{58A6A23D-A7B8-ABBE-8F90-ADB481323353}"/>
          </ac:spMkLst>
        </pc:spChg>
      </pc:sldChg>
      <pc:sldChg chg="del">
        <pc:chgData name="Kaiman, Mike" userId="744cce2d-5d35-448d-aa39-efac2b024be9" providerId="ADAL" clId="{053E8074-2958-4582-B5D3-4CEE904EEDD2}" dt="2025-02-24T18:38:33.751" v="1" actId="47"/>
        <pc:sldMkLst>
          <pc:docMk/>
          <pc:sldMk cId="3388013528" sldId="347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2368038861" sldId="348"/>
        </pc:sldMkLst>
      </pc:sldChg>
      <pc:sldChg chg="del">
        <pc:chgData name="Kaiman, Mike" userId="744cce2d-5d35-448d-aa39-efac2b024be9" providerId="ADAL" clId="{053E8074-2958-4582-B5D3-4CEE904EEDD2}" dt="2025-02-24T18:38:25.570" v="0" actId="47"/>
        <pc:sldMkLst>
          <pc:docMk/>
          <pc:sldMk cId="1777158915" sldId="349"/>
        </pc:sldMkLst>
      </pc:sldChg>
      <pc:sldChg chg="addSp modSp mod">
        <pc:chgData name="Kaiman, Mike" userId="744cce2d-5d35-448d-aa39-efac2b024be9" providerId="ADAL" clId="{053E8074-2958-4582-B5D3-4CEE904EEDD2}" dt="2025-03-17T13:49:18.540" v="517" actId="1076"/>
        <pc:sldMkLst>
          <pc:docMk/>
          <pc:sldMk cId="1655189157" sldId="353"/>
        </pc:sldMkLst>
        <pc:spChg chg="mod">
          <ac:chgData name="Kaiman, Mike" userId="744cce2d-5d35-448d-aa39-efac2b024be9" providerId="ADAL" clId="{053E8074-2958-4582-B5D3-4CEE904EEDD2}" dt="2025-03-17T13:49:18.540" v="517" actId="1076"/>
          <ac:spMkLst>
            <pc:docMk/>
            <pc:sldMk cId="1655189157" sldId="353"/>
            <ac:spMk id="5" creationId="{69B92CEF-C491-8AB5-10CA-4852D5CD3612}"/>
          </ac:spMkLst>
        </pc:spChg>
        <pc:spChg chg="mod">
          <ac:chgData name="Kaiman, Mike" userId="744cce2d-5d35-448d-aa39-efac2b024be9" providerId="ADAL" clId="{053E8074-2958-4582-B5D3-4CEE904EEDD2}" dt="2025-03-17T13:49:12.777" v="516" actId="14100"/>
          <ac:spMkLst>
            <pc:docMk/>
            <pc:sldMk cId="1655189157" sldId="353"/>
            <ac:spMk id="7" creationId="{CADE4D01-E869-91EB-168B-2017AD293105}"/>
          </ac:spMkLst>
        </pc:spChg>
        <pc:picChg chg="add mod">
          <ac:chgData name="Kaiman, Mike" userId="744cce2d-5d35-448d-aa39-efac2b024be9" providerId="ADAL" clId="{053E8074-2958-4582-B5D3-4CEE904EEDD2}" dt="2025-03-17T13:49:04.089" v="513" actId="1076"/>
          <ac:picMkLst>
            <pc:docMk/>
            <pc:sldMk cId="1655189157" sldId="353"/>
            <ac:picMk id="3" creationId="{B337CCE4-8B43-3FE0-02C7-A0398745C429}"/>
          </ac:picMkLst>
        </pc:picChg>
        <pc:picChg chg="mod">
          <ac:chgData name="Kaiman, Mike" userId="744cce2d-5d35-448d-aa39-efac2b024be9" providerId="ADAL" clId="{053E8074-2958-4582-B5D3-4CEE904EEDD2}" dt="2025-03-17T13:49:06.965" v="514" actId="1076"/>
          <ac:picMkLst>
            <pc:docMk/>
            <pc:sldMk cId="1655189157" sldId="353"/>
            <ac:picMk id="9" creationId="{53CD6476-1EF5-2824-5A6E-BE668DDFFE15}"/>
          </ac:picMkLst>
        </pc:picChg>
        <pc:picChg chg="mod">
          <ac:chgData name="Kaiman, Mike" userId="744cce2d-5d35-448d-aa39-efac2b024be9" providerId="ADAL" clId="{053E8074-2958-4582-B5D3-4CEE904EEDD2}" dt="2025-03-17T13:48:47.354" v="507" actId="1076"/>
          <ac:picMkLst>
            <pc:docMk/>
            <pc:sldMk cId="1655189157" sldId="353"/>
            <ac:picMk id="11" creationId="{BC8FCE37-C264-15E9-6640-0DD8FC3C8E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7C1E8-8B0F-48FB-AD80-85FA57EC71A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2988F-E818-4AD6-BC64-F8007766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Abby.Anderson@stls.frb.org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A7ACD-FAB0-4F37-BA65-E23E670651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6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6588B-E704-4C7F-BC97-3F9D65CA03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1"/>
            <a:ext cx="9144000" cy="110331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 </a:t>
            </a:r>
            <a:endParaRPr lang="en-US" dirty="0"/>
          </a:p>
        </p:txBody>
      </p:sp>
      <p:pic>
        <p:nvPicPr>
          <p:cNvPr id="8" name="Picture 7" descr="EconomicEducationHeader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84142"/>
            <a:ext cx="5269526" cy="9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0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11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47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1"/>
            <a:ext cx="9144000" cy="110331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  </a:t>
            </a:r>
            <a:endParaRPr lang="en-US" dirty="0"/>
          </a:p>
        </p:txBody>
      </p:sp>
      <p:pic>
        <p:nvPicPr>
          <p:cNvPr id="8" name="Picture 7" descr="EconomicEducationHeader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84142"/>
            <a:ext cx="5269526" cy="9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01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63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926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00113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83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518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17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57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25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2790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307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1106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497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67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3313"/>
            <a:ext cx="8229600" cy="835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41491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41491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952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894944"/>
            <a:ext cx="8229600" cy="6242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4889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66024"/>
            <a:ext cx="4040188" cy="25582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4889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66024"/>
            <a:ext cx="4041775" cy="25582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76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759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4400"/>
            <a:ext cx="3008313" cy="726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5"/>
            <a:ext cx="5111750" cy="35182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40732"/>
            <a:ext cx="3008313" cy="29538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734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7071"/>
            <a:ext cx="5486400" cy="24886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57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62500"/>
            <a:ext cx="9144000" cy="381000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88272"/>
            <a:ext cx="8229600" cy="58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5528"/>
            <a:ext cx="8229600" cy="2905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- Fifth level</a:t>
            </a:r>
          </a:p>
        </p:txBody>
      </p:sp>
      <p:pic>
        <p:nvPicPr>
          <p:cNvPr id="12" name="Picture 11" descr="FRBSTL.ai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3" y="4594623"/>
            <a:ext cx="457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 spc="-12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 spc="-30">
          <a:solidFill>
            <a:schemeClr val="tx1"/>
          </a:solidFill>
          <a:latin typeface="Arial"/>
          <a:ea typeface="+mn-ea"/>
          <a:cs typeface="Arial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800" b="0" i="0" kern="1200" spc="-30">
          <a:solidFill>
            <a:schemeClr val="tx1"/>
          </a:solidFill>
          <a:latin typeface="Arial"/>
          <a:ea typeface="+mn-ea"/>
          <a:cs typeface="Arial"/>
        </a:defRPr>
      </a:lvl2pPr>
      <a:lvl3pPr marL="1257300" indent="-342900" algn="l" defTabSz="457200" rtl="0" eaLnBrk="1" latinLnBrk="0" hangingPunct="1">
        <a:spcBef>
          <a:spcPct val="20000"/>
        </a:spcBef>
        <a:buSzPct val="80000"/>
        <a:buFont typeface="Courier New"/>
        <a:buChar char="o"/>
        <a:defRPr sz="2400" b="0" i="0" kern="1200" spc="-30">
          <a:solidFill>
            <a:schemeClr val="tx1"/>
          </a:solidFill>
          <a:latin typeface="Arial"/>
          <a:ea typeface="+mn-ea"/>
          <a:cs typeface="Arial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 spc="-3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0" i="0" kern="1200" spc="-3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62500"/>
            <a:ext cx="9144000" cy="381000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- Fifth level</a:t>
            </a:r>
          </a:p>
        </p:txBody>
      </p:sp>
      <p:pic>
        <p:nvPicPr>
          <p:cNvPr id="12" name="Picture 11" descr="FRBSTL.ai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3" y="4594623"/>
            <a:ext cx="457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 spc="-12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 spc="-30">
          <a:solidFill>
            <a:schemeClr val="tx1"/>
          </a:solidFill>
          <a:latin typeface="Arial"/>
          <a:ea typeface="+mn-ea"/>
          <a:cs typeface="Arial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000" b="0" i="0" kern="1200" spc="-30">
          <a:solidFill>
            <a:schemeClr val="tx1"/>
          </a:solidFill>
          <a:latin typeface="Arial"/>
          <a:ea typeface="+mn-ea"/>
          <a:cs typeface="Arial"/>
        </a:defRPr>
      </a:lvl2pPr>
      <a:lvl3pPr marL="1257300" indent="-342900" algn="l" defTabSz="457200" rtl="0" eaLnBrk="1" latinLnBrk="0" hangingPunct="1">
        <a:spcBef>
          <a:spcPct val="20000"/>
        </a:spcBef>
        <a:buSzPct val="80000"/>
        <a:buFont typeface="Courier New"/>
        <a:buChar char="o"/>
        <a:defRPr sz="1800" b="0" i="0" kern="1200" spc="-30">
          <a:solidFill>
            <a:schemeClr val="tx1"/>
          </a:solidFill>
          <a:latin typeface="Arial"/>
          <a:ea typeface="+mn-ea"/>
          <a:cs typeface="Arial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 spc="-3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400" b="0" i="0" kern="1200" spc="-3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raser.stlouisfed.org/title/classroom-activity-historical-inquiry-75-years-american-finance-5922" TargetMode="External"/><Relationship Id="rId2" Type="http://schemas.openxmlformats.org/officeDocument/2006/relationships/hyperlink" Target="https://fraser.stlouisfed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s://fraser.stlouisfed.org/title/learning-toolkit-historical-inquiry-statistical-atlas-1870-5924?browse=1870s#579321" TargetMode="External"/><Relationship Id="rId4" Type="http://schemas.openxmlformats.org/officeDocument/2006/relationships/hyperlink" Target="https://fraser.stlouisfed.org/title/classroom-lesson-free-silver-movement-inflation-593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education/money-for-nothing" TargetMode="External"/><Relationship Id="rId2" Type="http://schemas.openxmlformats.org/officeDocument/2006/relationships/hyperlink" Target="https://www.stlouisfed.org/education/the-arsenal-of-democracy-the-united-states-in-world-war-ii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stlouisfed.org/education/removing-the-punch-bowl-inflation-and-contractionary-monetary-polic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Mike.kaiman@stls.frb.org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mike.kaiman@stls.frb.org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educatio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tlouisfed.org/publications/page-one-economics/2024/sep/marginal-product-labor-us-westward-expansion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bj995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hyperlink" Target="https://www.stlouisfed.org/education/learning-activity-westward-expansion-marginal-productivit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Gateway to Westward Expansion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F3DF2-8846-0E03-F1CD-18B994F95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2519795"/>
            <a:ext cx="7772400" cy="13144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Using Active Learning to Explore Economics &amp; History</a:t>
            </a:r>
          </a:p>
          <a:p>
            <a:r>
              <a:rPr lang="en-US" dirty="0"/>
              <a:t>March 21, 2025</a:t>
            </a:r>
          </a:p>
        </p:txBody>
      </p:sp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7265D15-D7A7-2DDE-CD91-4EDADA77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823" y="3044044"/>
            <a:ext cx="1712177" cy="1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6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2C27A-694F-B94F-9BCA-E369DD4AF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581D-E931-2C1D-FEA9-6604FAE9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6" y="181435"/>
            <a:ext cx="8229600" cy="62424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Making the Abstract Obvious</a:t>
            </a:r>
            <a:br>
              <a:rPr lang="en-US" dirty="0"/>
            </a:br>
            <a:r>
              <a:rPr lang="en-US" dirty="0"/>
              <a:t>Learning Activity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EC72474-B2C0-5CBF-A235-5F3E9B76C873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959927" y="1198417"/>
          <a:ext cx="4040188" cy="35761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3591597548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3605128175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1583665915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121160022"/>
                    </a:ext>
                  </a:extLst>
                </a:gridCol>
              </a:tblGrid>
              <a:tr h="386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AVERAGE PRODUCTIVITY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MARGINAL PRODUCTIVITY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879961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247072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51671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76338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847194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01464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323625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450433"/>
                  </a:ext>
                </a:extLst>
              </a:tr>
              <a:tr h="397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4535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C2FCC0-252E-2741-3A6D-158FC6136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4740" y="1074125"/>
            <a:ext cx="4041775" cy="47982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Western State</a:t>
            </a:r>
          </a:p>
          <a:p>
            <a:pPr algn="ctr"/>
            <a:r>
              <a:rPr lang="en-US" sz="1000" dirty="0"/>
              <a:t>(NOTE: Each square produces 100 bushels of apples)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312B4-755A-1A2E-DE0E-21855F17B9D4}"/>
              </a:ext>
            </a:extLst>
          </p:cNvPr>
          <p:cNvSpPr txBox="1"/>
          <p:nvPr/>
        </p:nvSpPr>
        <p:spPr>
          <a:xfrm>
            <a:off x="7229830" y="358783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ABCA6-763B-F793-05C5-9C8966CFBAA8}"/>
              </a:ext>
            </a:extLst>
          </p:cNvPr>
          <p:cNvSpPr txBox="1"/>
          <p:nvPr/>
        </p:nvSpPr>
        <p:spPr>
          <a:xfrm>
            <a:off x="7227448" y="162781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EB370-022E-9082-9947-3C0924E7E392}"/>
              </a:ext>
            </a:extLst>
          </p:cNvPr>
          <p:cNvSpPr txBox="1"/>
          <p:nvPr/>
        </p:nvSpPr>
        <p:spPr>
          <a:xfrm>
            <a:off x="8311248" y="162298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71E41-7FBC-B5D6-DA04-0A6E16BAE4E5}"/>
              </a:ext>
            </a:extLst>
          </p:cNvPr>
          <p:cNvSpPr txBox="1"/>
          <p:nvPr/>
        </p:nvSpPr>
        <p:spPr>
          <a:xfrm>
            <a:off x="6205895" y="19971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DD132D-62B0-54F5-3FE5-80EB16623388}"/>
              </a:ext>
            </a:extLst>
          </p:cNvPr>
          <p:cNvSpPr txBox="1"/>
          <p:nvPr/>
        </p:nvSpPr>
        <p:spPr>
          <a:xfrm>
            <a:off x="7224037" y="200621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0D6DFC-1BAA-BBD6-B61C-AA7A6BA7DC7C}"/>
              </a:ext>
            </a:extLst>
          </p:cNvPr>
          <p:cNvSpPr txBox="1"/>
          <p:nvPr/>
        </p:nvSpPr>
        <p:spPr>
          <a:xfrm>
            <a:off x="8205053" y="200621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57D5FD-1F65-3EFC-E4CB-04E7AB058DD8}"/>
              </a:ext>
            </a:extLst>
          </p:cNvPr>
          <p:cNvSpPr txBox="1"/>
          <p:nvPr/>
        </p:nvSpPr>
        <p:spPr>
          <a:xfrm>
            <a:off x="6205894" y="23869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04B327-2FF6-7777-2898-88977D9E0855}"/>
              </a:ext>
            </a:extLst>
          </p:cNvPr>
          <p:cNvSpPr txBox="1"/>
          <p:nvPr/>
        </p:nvSpPr>
        <p:spPr>
          <a:xfrm>
            <a:off x="7229830" y="23997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1501F8-C2D6-816D-1E2B-394D140FE029}"/>
              </a:ext>
            </a:extLst>
          </p:cNvPr>
          <p:cNvSpPr txBox="1"/>
          <p:nvPr/>
        </p:nvSpPr>
        <p:spPr>
          <a:xfrm>
            <a:off x="8206252" y="23850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71022E-F92F-4A06-B328-C66E35CA7EA4}"/>
              </a:ext>
            </a:extLst>
          </p:cNvPr>
          <p:cNvSpPr txBox="1"/>
          <p:nvPr/>
        </p:nvSpPr>
        <p:spPr>
          <a:xfrm>
            <a:off x="6141485" y="280238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511F26-A417-CBA9-2705-74B24348A040}"/>
              </a:ext>
            </a:extLst>
          </p:cNvPr>
          <p:cNvSpPr txBox="1"/>
          <p:nvPr/>
        </p:nvSpPr>
        <p:spPr>
          <a:xfrm>
            <a:off x="7229830" y="280494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029178-8BC7-0E9A-18E7-846738760580}"/>
              </a:ext>
            </a:extLst>
          </p:cNvPr>
          <p:cNvSpPr txBox="1"/>
          <p:nvPr/>
        </p:nvSpPr>
        <p:spPr>
          <a:xfrm>
            <a:off x="8199457" y="279256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E229C6-160B-0D3D-08AF-741DD0955C86}"/>
              </a:ext>
            </a:extLst>
          </p:cNvPr>
          <p:cNvSpPr txBox="1"/>
          <p:nvPr/>
        </p:nvSpPr>
        <p:spPr>
          <a:xfrm>
            <a:off x="6125881" y="321208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5DD130-749A-1909-7589-9E3991AC6B2A}"/>
              </a:ext>
            </a:extLst>
          </p:cNvPr>
          <p:cNvSpPr txBox="1"/>
          <p:nvPr/>
        </p:nvSpPr>
        <p:spPr>
          <a:xfrm>
            <a:off x="7221178" y="320282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497070-6D4A-34E4-F153-FA12D3FDFF44}"/>
              </a:ext>
            </a:extLst>
          </p:cNvPr>
          <p:cNvSpPr txBox="1"/>
          <p:nvPr/>
        </p:nvSpPr>
        <p:spPr>
          <a:xfrm>
            <a:off x="8199456" y="321712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73458E-41C6-1C52-3063-CC25AB561065}"/>
              </a:ext>
            </a:extLst>
          </p:cNvPr>
          <p:cNvSpPr txBox="1"/>
          <p:nvPr/>
        </p:nvSpPr>
        <p:spPr>
          <a:xfrm>
            <a:off x="6125881" y="361849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294E57-0090-511D-70FD-DBE17202F5CF}"/>
              </a:ext>
            </a:extLst>
          </p:cNvPr>
          <p:cNvSpPr txBox="1"/>
          <p:nvPr/>
        </p:nvSpPr>
        <p:spPr>
          <a:xfrm>
            <a:off x="6201206" y="161828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DACE07-E57E-B67F-0D7C-5A12F2141CB5}"/>
              </a:ext>
            </a:extLst>
          </p:cNvPr>
          <p:cNvSpPr txBox="1"/>
          <p:nvPr/>
        </p:nvSpPr>
        <p:spPr>
          <a:xfrm>
            <a:off x="8218627" y="358783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pic>
        <p:nvPicPr>
          <p:cNvPr id="1026" name="Picture 2" descr="Daniel Boone | American Pioneer, Explorer &amp; Frontiersman | Britannica">
            <a:extLst>
              <a:ext uri="{FF2B5EF4-FFF2-40B4-BE49-F238E27FC236}">
                <a16:creationId xmlns:a16="http://schemas.microsoft.com/office/drawing/2014/main" id="{D1E2A943-11B5-F6E4-3313-ED4FD870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22" y="0"/>
            <a:ext cx="858478" cy="10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Content Placeholder 41">
            <a:extLst>
              <a:ext uri="{FF2B5EF4-FFF2-40B4-BE49-F238E27FC236}">
                <a16:creationId xmlns:a16="http://schemas.microsoft.com/office/drawing/2014/main" id="{9AC9A751-62D5-E7CB-03AA-AE2A30767D6B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04743" y="1538528"/>
          <a:ext cx="4041772" cy="3200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10443">
                  <a:extLst>
                    <a:ext uri="{9D8B030D-6E8A-4147-A177-3AD203B41FA5}">
                      <a16:colId xmlns:a16="http://schemas.microsoft.com/office/drawing/2014/main" val="407074101"/>
                    </a:ext>
                  </a:extLst>
                </a:gridCol>
                <a:gridCol w="1010443">
                  <a:extLst>
                    <a:ext uri="{9D8B030D-6E8A-4147-A177-3AD203B41FA5}">
                      <a16:colId xmlns:a16="http://schemas.microsoft.com/office/drawing/2014/main" val="922237875"/>
                    </a:ext>
                  </a:extLst>
                </a:gridCol>
                <a:gridCol w="1010443">
                  <a:extLst>
                    <a:ext uri="{9D8B030D-6E8A-4147-A177-3AD203B41FA5}">
                      <a16:colId xmlns:a16="http://schemas.microsoft.com/office/drawing/2014/main" val="1790413440"/>
                    </a:ext>
                  </a:extLst>
                </a:gridCol>
                <a:gridCol w="1010443">
                  <a:extLst>
                    <a:ext uri="{9D8B030D-6E8A-4147-A177-3AD203B41FA5}">
                      <a16:colId xmlns:a16="http://schemas.microsoft.com/office/drawing/2014/main" val="95540883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99537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46039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65049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84893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42935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49668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26C7707A-CA77-5C23-39FA-34BBE109EAE8}"/>
              </a:ext>
            </a:extLst>
          </p:cNvPr>
          <p:cNvSpPr txBox="1"/>
          <p:nvPr/>
        </p:nvSpPr>
        <p:spPr>
          <a:xfrm>
            <a:off x="461546" y="1479784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7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7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1258C9-90BD-094E-6435-A065ABF4BCE3}"/>
              </a:ext>
            </a:extLst>
          </p:cNvPr>
          <p:cNvSpPr txBox="1"/>
          <p:nvPr/>
        </p:nvSpPr>
        <p:spPr>
          <a:xfrm>
            <a:off x="1476063" y="1475708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8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8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46CA87-9493-D84B-636D-5E899511C2D0}"/>
              </a:ext>
            </a:extLst>
          </p:cNvPr>
          <p:cNvSpPr txBox="1"/>
          <p:nvPr/>
        </p:nvSpPr>
        <p:spPr>
          <a:xfrm>
            <a:off x="2508690" y="1447098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9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9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044141-53D4-B20F-6474-946F22BE0019}"/>
              </a:ext>
            </a:extLst>
          </p:cNvPr>
          <p:cNvSpPr txBox="1"/>
          <p:nvPr/>
        </p:nvSpPr>
        <p:spPr>
          <a:xfrm>
            <a:off x="3508141" y="1475708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10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10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571FC9-15A9-48A5-CF61-FB952AF28D72}"/>
              </a:ext>
            </a:extLst>
          </p:cNvPr>
          <p:cNvSpPr txBox="1"/>
          <p:nvPr/>
        </p:nvSpPr>
        <p:spPr>
          <a:xfrm>
            <a:off x="461546" y="3073141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11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11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27E9EB-8FA4-9CDE-4517-7F69DE031CC9}"/>
              </a:ext>
            </a:extLst>
          </p:cNvPr>
          <p:cNvSpPr txBox="1"/>
          <p:nvPr/>
        </p:nvSpPr>
        <p:spPr>
          <a:xfrm>
            <a:off x="1487079" y="3061103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12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12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DC07A4-BBC5-E2B7-4996-C52BA8CDD134}"/>
              </a:ext>
            </a:extLst>
          </p:cNvPr>
          <p:cNvSpPr txBox="1"/>
          <p:nvPr/>
        </p:nvSpPr>
        <p:spPr>
          <a:xfrm>
            <a:off x="2508689" y="3084097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13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13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EA63B6-1225-00CE-4636-322B3001F4BF}"/>
              </a:ext>
            </a:extLst>
          </p:cNvPr>
          <p:cNvSpPr txBox="1"/>
          <p:nvPr/>
        </p:nvSpPr>
        <p:spPr>
          <a:xfrm>
            <a:off x="3495313" y="3073141"/>
            <a:ext cx="854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14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14</a:t>
            </a:r>
          </a:p>
          <a:p>
            <a:pPr algn="ctr"/>
            <a:r>
              <a:rPr lang="en-US" dirty="0"/>
              <a:t>Farmer</a:t>
            </a:r>
          </a:p>
          <a:p>
            <a:pPr algn="ctr"/>
            <a:r>
              <a:rPr lang="en-US" dirty="0"/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92EBFA-4746-BB17-F281-A7B453ADDD15}"/>
              </a:ext>
            </a:extLst>
          </p:cNvPr>
          <p:cNvSpPr txBox="1"/>
          <p:nvPr/>
        </p:nvSpPr>
        <p:spPr>
          <a:xfrm>
            <a:off x="6129632" y="39834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00BEB8-829D-6C7D-DBD1-AAB67C8931B7}"/>
              </a:ext>
            </a:extLst>
          </p:cNvPr>
          <p:cNvSpPr txBox="1"/>
          <p:nvPr/>
        </p:nvSpPr>
        <p:spPr>
          <a:xfrm>
            <a:off x="7231505" y="39965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B1B557-A45E-696F-CCDC-E42B75BB675E}"/>
              </a:ext>
            </a:extLst>
          </p:cNvPr>
          <p:cNvSpPr txBox="1"/>
          <p:nvPr/>
        </p:nvSpPr>
        <p:spPr>
          <a:xfrm>
            <a:off x="8207785" y="39794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3F8D42-782A-0156-EF0B-089AFC0A6F78}"/>
              </a:ext>
            </a:extLst>
          </p:cNvPr>
          <p:cNvSpPr txBox="1"/>
          <p:nvPr/>
        </p:nvSpPr>
        <p:spPr>
          <a:xfrm>
            <a:off x="6152164" y="439409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713A54-964A-1BF3-052E-2FC2C08CC21D}"/>
              </a:ext>
            </a:extLst>
          </p:cNvPr>
          <p:cNvSpPr txBox="1"/>
          <p:nvPr/>
        </p:nvSpPr>
        <p:spPr>
          <a:xfrm>
            <a:off x="7221178" y="438557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C2356C-D050-28C9-8D50-B14C9E2AB8B6}"/>
              </a:ext>
            </a:extLst>
          </p:cNvPr>
          <p:cNvSpPr txBox="1"/>
          <p:nvPr/>
        </p:nvSpPr>
        <p:spPr>
          <a:xfrm>
            <a:off x="8199456" y="439409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6319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B92CEF-C491-8AB5-10CA-4852D5CD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89776"/>
            <a:ext cx="3008313" cy="726332"/>
          </a:xfrm>
        </p:spPr>
        <p:txBody>
          <a:bodyPr/>
          <a:lstStyle/>
          <a:p>
            <a:r>
              <a:rPr lang="en-US" dirty="0"/>
              <a:t>MPL &amp; Westward Expansion Takeaways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CD6476-1EF5-2824-5A6E-BE668DDFF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978" y="1976699"/>
            <a:ext cx="5111750" cy="278395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DE4D01-E869-91EB-168B-2017AD293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640732"/>
            <a:ext cx="3706090" cy="29538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farmer 5 stay East or move West?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Move as 100 MPL is &lt; 300 MPL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Eastern farmers have an incentive to move?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Farmers 4 – 6 should move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Farmer 3 is indifferent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will happen to the eastern land abandoned by farmers 4 – 6?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Opens discussion to industrialization, etc.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8FCE37-C264-15E9-6640-0DD8FC3C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804" y="382849"/>
            <a:ext cx="1745121" cy="1408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7CCE4-8B43-3FE0-02C7-A0398745C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982" y="316678"/>
            <a:ext cx="1734729" cy="15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4455DC-3495-F425-C7DE-84BB089C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0057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Additional Resources: </a:t>
            </a:r>
            <a:r>
              <a:rPr lang="en-US" sz="3600" dirty="0">
                <a:hlinkClick r:id="rId2"/>
              </a:rPr>
              <a:t>FRASER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2FFE5B-4B9E-7A6A-8F3C-E5B35D27A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762507"/>
            <a:ext cx="3974523" cy="28321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Explore Educator Resources, Themes &amp; More</a:t>
            </a:r>
          </a:p>
          <a:p>
            <a:pPr lvl="1"/>
            <a:r>
              <a:rPr lang="en-US" dirty="0"/>
              <a:t>Activity: </a:t>
            </a:r>
            <a:r>
              <a:rPr lang="en-US" dirty="0">
                <a:hlinkClick r:id="rId3"/>
              </a:rPr>
              <a:t>75 Years of American Finance</a:t>
            </a:r>
            <a:endParaRPr lang="en-US" dirty="0"/>
          </a:p>
          <a:p>
            <a:pPr lvl="1"/>
            <a:r>
              <a:rPr lang="en-US" dirty="0"/>
              <a:t>Activity: </a:t>
            </a:r>
            <a:r>
              <a:rPr lang="en-US" dirty="0">
                <a:hlinkClick r:id="rId4"/>
              </a:rPr>
              <a:t>The Free Silver Movement</a:t>
            </a:r>
            <a:endParaRPr lang="en-US" dirty="0"/>
          </a:p>
          <a:p>
            <a:pPr lvl="1"/>
            <a:r>
              <a:rPr lang="en-US" dirty="0"/>
              <a:t>Activity: </a:t>
            </a:r>
            <a:r>
              <a:rPr lang="en-US" dirty="0">
                <a:hlinkClick r:id="rId5"/>
              </a:rPr>
              <a:t>Historical Inquiry w/ 1870 Statistical Atlas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3E308B-D0C7-A6D1-D774-8B68AF22F6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973873" y="1054807"/>
            <a:ext cx="2862147" cy="3700599"/>
          </a:xfrm>
        </p:spPr>
      </p:pic>
    </p:spTree>
    <p:extLst>
      <p:ext uri="{BB962C8B-B14F-4D97-AF65-F5344CB8AC3E}">
        <p14:creationId xmlns:p14="http://schemas.microsoft.com/office/powerpoint/2010/main" val="85089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4455DC-3495-F425-C7DE-84BB089C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803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Additional Resources: Carrying It Forward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2FFE5B-4B9E-7A6A-8F3C-E5B35D27A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762507"/>
            <a:ext cx="4140777" cy="283211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Arsenal of Democracy</a:t>
            </a:r>
            <a:endParaRPr lang="en-US" dirty="0"/>
          </a:p>
          <a:p>
            <a:pPr lvl="1"/>
            <a:r>
              <a:rPr lang="en-US" dirty="0"/>
              <a:t>Guns v. Butter debate w/ propaganda poster analysis</a:t>
            </a:r>
          </a:p>
          <a:p>
            <a:r>
              <a:rPr lang="en-US" dirty="0">
                <a:hlinkClick r:id="rId3"/>
              </a:rPr>
              <a:t>Money for Nothing</a:t>
            </a:r>
            <a:endParaRPr lang="en-US" dirty="0"/>
          </a:p>
          <a:p>
            <a:pPr lvl="1"/>
            <a:r>
              <a:rPr lang="en-US" dirty="0"/>
              <a:t>Postwar affluence using FRED® data sets</a:t>
            </a:r>
          </a:p>
          <a:p>
            <a:r>
              <a:rPr lang="en-US" dirty="0">
                <a:hlinkClick r:id="rId4"/>
              </a:rPr>
              <a:t>Removing the “Punch Bowl”</a:t>
            </a:r>
            <a:endParaRPr lang="en-US" dirty="0"/>
          </a:p>
          <a:p>
            <a:pPr lvl="1"/>
            <a:r>
              <a:rPr lang="en-US" dirty="0"/>
              <a:t>Birth of modern monetary policy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3AD9F-E767-DA07-79D2-2A848C27E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5602">
            <a:off x="1683799" y="1854939"/>
            <a:ext cx="2580893" cy="260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3678F-AF55-E3C8-126D-B5EB44E84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58414">
            <a:off x="1402226" y="2071268"/>
            <a:ext cx="2990901" cy="20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211803"/>
            <a:ext cx="3134678" cy="1143551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4C29E-DF30-4DC6-AB95-2016F9A70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428578"/>
            <a:ext cx="3134678" cy="1028998"/>
          </a:xfrm>
        </p:spPr>
        <p:txBody>
          <a:bodyPr>
            <a:normAutofit/>
          </a:bodyPr>
          <a:lstStyle/>
          <a:p>
            <a:r>
              <a:rPr lang="en-US"/>
              <a:t>Mike Kaiman</a:t>
            </a:r>
          </a:p>
          <a:p>
            <a:r>
              <a:rPr lang="en-US">
                <a:hlinkClick r:id="rId2"/>
              </a:rPr>
              <a:t>Mike.kaiman@stls.frb.org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9DFD55-3C28-40EF-9E31-A92D2E4017F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CB61-2B1A-391F-429E-13E53A1D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955964"/>
            <a:ext cx="3124883" cy="732727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150">
                <a:latin typeface="Arial" panose="020B0604020202020204" pitchFamily="34" charset="0"/>
                <a:cs typeface="Arial" panose="020B0604020202020204" pitchFamily="34" charset="0"/>
              </a:rPr>
              <a:t>Disclaimer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C3956-E398-C771-D85B-5D19CB48A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88"/>
          <a:stretch/>
        </p:blipFill>
        <p:spPr>
          <a:xfrm>
            <a:off x="5193950" y="1066799"/>
            <a:ext cx="3327462" cy="3344182"/>
          </a:xfrm>
          <a:prstGeom prst="rect">
            <a:avLst/>
          </a:prstGeom>
          <a:effectLst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F152A-5929-B014-AB3E-D4D531C7E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6699" y="1828801"/>
            <a:ext cx="3124882" cy="2839064"/>
          </a:xfrm>
        </p:spPr>
        <p:txBody>
          <a:bodyPr vert="horz" lIns="68580" tIns="34290" rIns="68580" bIns="3429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/>
              <a:t>The opinions expressed here do not necessarily reflect those of the Federal Reserve System or the FRB of St. Louis</a:t>
            </a:r>
          </a:p>
          <a:p>
            <a:pPr>
              <a:buFont typeface="Wingdings 3" charset="2"/>
              <a:buChar char=""/>
            </a:pPr>
            <a:endParaRPr lang="en-US">
              <a:solidFill>
                <a:srgbClr val="EBEBEB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/>
              <a:t>Any comments, questions, feedback from participants must be appropriate &amp; professional</a:t>
            </a:r>
          </a:p>
          <a:p>
            <a:pPr>
              <a:buFont typeface="Wingdings 3" charset="2"/>
              <a:buChar char="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4E0AE77-1CD1-1BCC-E436-9F55E399D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pc="0" dirty="0"/>
              <a:t>About 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B80847-D105-E29F-6095-2C4BCDD8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640732"/>
            <a:ext cx="3588326" cy="29538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Senior Economic Education Specialist, Federal Reserve Bank of St. Louis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years classroom teaching experience @ Timberland HS (AP US History, AP Econ, Pop Culture in the 20</a:t>
            </a:r>
            <a:r>
              <a:rPr lang="en-US" baseline="30000" dirty="0"/>
              <a:t>th</a:t>
            </a:r>
            <a:r>
              <a:rPr lang="en-US" dirty="0"/>
              <a:t> Century)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mike.kaiman@stls.frb.org</a:t>
            </a:r>
            <a:endParaRPr lang="en-US" dirty="0"/>
          </a:p>
        </p:txBody>
      </p:sp>
      <p:pic>
        <p:nvPicPr>
          <p:cNvPr id="11" name="Content Placeholder 5" descr="A person wearing a blue shirt and tie&#10;&#10;Description automatically generated with low confidence">
            <a:extLst>
              <a:ext uri="{FF2B5EF4-FFF2-40B4-BE49-F238E27FC236}">
                <a16:creationId xmlns:a16="http://schemas.microsoft.com/office/drawing/2014/main" id="{B4C468F5-82B8-ECE5-C9E7-303872653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6" r="27335" b="-1"/>
          <a:stretch/>
        </p:blipFill>
        <p:spPr>
          <a:xfrm>
            <a:off x="5502243" y="812800"/>
            <a:ext cx="2351873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19784-2BCB-45FF-1F9E-EA5D0A0AE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7" y="258404"/>
            <a:ext cx="4378036" cy="4088158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Disrespecting the dismal science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Page one reading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 activity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Other </a:t>
            </a:r>
            <a:r>
              <a:rPr lang="en-US" cap="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stl</a:t>
            </a:r>
            <a:r>
              <a:rPr lang="en-US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fed history resources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 &amp; A</a:t>
            </a:r>
            <a:endParaRPr lang="en-US" cap="all" dirty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8575D-01C2-4E7F-3B3A-1F06D3500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5" y="950219"/>
            <a:ext cx="3609357" cy="339634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5400">
                <a:solidFill>
                  <a:schemeClr val="tx2"/>
                </a:solidFill>
                <a:latin typeface="+mj-lt"/>
                <a:cs typeface="+mj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9421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F93BE5-7BAE-5F9C-AB24-22B52BDD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7" y="56652"/>
            <a:ext cx="8541327" cy="835733"/>
          </a:xfrm>
        </p:spPr>
        <p:txBody>
          <a:bodyPr>
            <a:normAutofit fontScale="90000"/>
          </a:bodyPr>
          <a:lstStyle/>
          <a:p>
            <a:pPr algn="l"/>
            <a:r>
              <a:rPr lang="en-US" spc="0" dirty="0"/>
              <a:t>Disrespecting the Dismal Science:</a:t>
            </a:r>
            <a:br>
              <a:rPr lang="en-US" spc="0" dirty="0"/>
            </a:br>
            <a:r>
              <a:rPr lang="en-US" sz="1800" spc="0" dirty="0"/>
              <a:t>Challenges for teaching econ in social studies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6A23D-A7B8-ABBE-8F90-ADB481323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81426"/>
            <a:ext cx="4038600" cy="3187555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Common complaints</a:t>
            </a:r>
          </a:p>
          <a:p>
            <a:pPr lvl="1">
              <a:buFont typeface="+mj-lt"/>
              <a:buAutoNum type="arabicPeriod"/>
            </a:pPr>
            <a:r>
              <a:rPr lang="en-US"/>
              <a:t>It’s hard</a:t>
            </a:r>
          </a:p>
          <a:p>
            <a:pPr lvl="1">
              <a:buFont typeface="+mj-lt"/>
              <a:buAutoNum type="arabicPeriod"/>
            </a:pPr>
            <a:r>
              <a:rPr lang="en-US"/>
              <a:t>Nobody understands it</a:t>
            </a:r>
          </a:p>
          <a:p>
            <a:pPr lvl="1">
              <a:buFont typeface="+mj-lt"/>
              <a:buAutoNum type="arabicPeriod"/>
            </a:pPr>
            <a:r>
              <a:rPr lang="en-US"/>
              <a:t>I don’t have time</a:t>
            </a:r>
          </a:p>
          <a:p>
            <a:r>
              <a:rPr lang="en-US"/>
              <a:t>Counterargument</a:t>
            </a:r>
          </a:p>
          <a:p>
            <a:pPr lvl="1">
              <a:buFont typeface="+mj-lt"/>
              <a:buAutoNum type="arabicPeriod" startAt="3"/>
            </a:pPr>
            <a:r>
              <a:rPr lang="en-US"/>
              <a:t>State standards/curricula are FULL of econ</a:t>
            </a:r>
          </a:p>
          <a:p>
            <a:pPr lvl="1">
              <a:buFont typeface="+mj-lt"/>
              <a:buAutoNum type="arabicPeriod" startAt="2"/>
            </a:pPr>
            <a:r>
              <a:rPr lang="en-US"/>
              <a:t>Academic theory vs. practical examples</a:t>
            </a:r>
          </a:p>
          <a:p>
            <a:pPr lvl="2"/>
            <a:r>
              <a:rPr lang="en-US"/>
              <a:t>Lecture vs. active learning</a:t>
            </a:r>
          </a:p>
          <a:p>
            <a:pPr lvl="1">
              <a:buFont typeface="+mj-lt"/>
              <a:buAutoNum type="arabicPeriod"/>
            </a:pPr>
            <a:r>
              <a:rPr lang="en-US"/>
              <a:t>St. Louis Fed resources make it easy</a:t>
            </a:r>
          </a:p>
          <a:p>
            <a:pPr lvl="2"/>
            <a:r>
              <a:rPr lang="en-US">
                <a:hlinkClick r:id="rId3"/>
              </a:rPr>
              <a:t>www.stlouisfed.org/eduation</a:t>
            </a:r>
            <a:endParaRPr lang="en-US"/>
          </a:p>
          <a:p>
            <a:pPr lvl="1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3C57392-8A7F-9B76-1E8D-F9A4057A9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51388" y="1612724"/>
            <a:ext cx="4038600" cy="22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BB392-3739-05EF-0A2B-D50FE02B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99FE-F910-70EC-C7A5-F2DBBAEED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86"/>
            <a:ext cx="9144000" cy="835733"/>
          </a:xfrm>
        </p:spPr>
        <p:txBody>
          <a:bodyPr>
            <a:noAutofit/>
          </a:bodyPr>
          <a:lstStyle/>
          <a:p>
            <a:pPr algn="l"/>
            <a:r>
              <a:rPr lang="en-US" sz="3700" dirty="0"/>
              <a:t>Page One Economics:</a:t>
            </a:r>
            <a:br>
              <a:rPr lang="en-US" sz="3700" dirty="0"/>
            </a:br>
            <a:r>
              <a:rPr lang="en-US" sz="3700" dirty="0"/>
              <a:t>Marginal Product of Labor &amp; W.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BD59-2FD7-FC7E-E1A2-FC6FE39C1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298971"/>
            <a:ext cx="4495800" cy="318297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What are the factors of production?</a:t>
            </a:r>
          </a:p>
          <a:p>
            <a:pPr lvl="1"/>
            <a:r>
              <a:rPr lang="en-US" dirty="0"/>
              <a:t>Land + labor + capital = productivity</a:t>
            </a:r>
          </a:p>
          <a:p>
            <a:r>
              <a:rPr lang="en-US" dirty="0"/>
              <a:t>Assume an agricultural American economy:</a:t>
            </a:r>
          </a:p>
          <a:p>
            <a:pPr lvl="1"/>
            <a:r>
              <a:rPr lang="en-US" dirty="0"/>
              <a:t>Land space is fixed…</a:t>
            </a:r>
            <a:r>
              <a:rPr lang="en-US" dirty="0" err="1"/>
              <a:t>ish</a:t>
            </a:r>
            <a:endParaRPr lang="en-US" dirty="0"/>
          </a:p>
          <a:p>
            <a:pPr lvl="1"/>
            <a:r>
              <a:rPr lang="en-US" dirty="0"/>
              <a:t>Labor does basically the same work</a:t>
            </a:r>
          </a:p>
          <a:p>
            <a:pPr lvl="1"/>
            <a:r>
              <a:rPr lang="en-US" dirty="0"/>
              <a:t>Question of where best to put those workers</a:t>
            </a:r>
          </a:p>
          <a:p>
            <a:r>
              <a:rPr lang="pt-BR" dirty="0"/>
              <a:t>Introducing total / average / marginal analysis</a:t>
            </a:r>
          </a:p>
          <a:p>
            <a:pPr lvl="1"/>
            <a:r>
              <a:rPr lang="pt-BR" dirty="0"/>
              <a:t>Workers only part of the story</a:t>
            </a:r>
          </a:p>
          <a:p>
            <a:pPr lvl="1"/>
            <a:r>
              <a:rPr lang="pt-BR" dirty="0"/>
              <a:t>Agricultural based economies need land</a:t>
            </a:r>
          </a:p>
          <a:p>
            <a:r>
              <a:rPr lang="en-US" dirty="0"/>
              <a:t>Marginal Product of Labor</a:t>
            </a:r>
          </a:p>
          <a:p>
            <a:pPr lvl="1"/>
            <a:r>
              <a:rPr lang="pt-BR" dirty="0"/>
              <a:t>∆ TP / ∆ L</a:t>
            </a:r>
          </a:p>
          <a:p>
            <a:r>
              <a:rPr lang="pt-BR" dirty="0"/>
              <a:t>Use US history as explaining vehicle</a:t>
            </a:r>
            <a:endParaRPr lang="en-US" dirty="0"/>
          </a:p>
        </p:txBody>
      </p:sp>
      <p:pic>
        <p:nvPicPr>
          <p:cNvPr id="8" name="Content Placeholder 7">
            <a:hlinkClick r:id="rId2"/>
            <a:extLst>
              <a:ext uri="{FF2B5EF4-FFF2-40B4-BE49-F238E27FC236}">
                <a16:creationId xmlns:a16="http://schemas.microsoft.com/office/drawing/2014/main" id="{64B3651A-230B-6528-9715-E355190366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595684"/>
            <a:ext cx="4038600" cy="2147972"/>
          </a:xfrm>
        </p:spPr>
      </p:pic>
    </p:spTree>
    <p:extLst>
      <p:ext uri="{BB962C8B-B14F-4D97-AF65-F5344CB8AC3E}">
        <p14:creationId xmlns:p14="http://schemas.microsoft.com/office/powerpoint/2010/main" val="421332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3D0B-4BF9-E035-B77F-CFA3A542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1923"/>
            <a:ext cx="3008313" cy="726332"/>
          </a:xfrm>
        </p:spPr>
        <p:txBody>
          <a:bodyPr/>
          <a:lstStyle/>
          <a:p>
            <a:r>
              <a:rPr lang="en-US" dirty="0"/>
              <a:t>Marginal Product of Labor &amp; Census Data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02C3D9-9639-C35E-738E-6650FE4FB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1519242"/>
            <a:ext cx="5111750" cy="263206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DD9E7-E8DE-3ECF-9FAE-47192777A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82" y="1032164"/>
            <a:ext cx="3478067" cy="35624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trend line of eastern states? (New Hampshire, Maryland)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Relatively flat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Indicating stagnant MPL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happens with each new western state (KY, IN, IL, MO) added?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Massive growth in 1</a:t>
            </a:r>
            <a:r>
              <a:rPr lang="en-US" baseline="30000" dirty="0"/>
              <a:t>st</a:t>
            </a:r>
            <a:r>
              <a:rPr lang="en-US" dirty="0"/>
              <a:t> decade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Slower (but still) growth in successive censuses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Indicates increase MPL</a:t>
            </a:r>
          </a:p>
        </p:txBody>
      </p:sp>
    </p:spTree>
    <p:extLst>
      <p:ext uri="{BB962C8B-B14F-4D97-AF65-F5344CB8AC3E}">
        <p14:creationId xmlns:p14="http://schemas.microsoft.com/office/powerpoint/2010/main" val="8315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8529F-32AE-09F8-C128-F1867470F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351"/>
            <a:ext cx="91440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Making the Abstract Obvious</a:t>
            </a:r>
            <a:br>
              <a:rPr lang="en-US" dirty="0"/>
            </a:br>
            <a:r>
              <a:rPr lang="en-US" dirty="0"/>
              <a:t>Learning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74731-1927-58FF-64CF-02DD1C409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272395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It’s one thing to assign a reading…</a:t>
            </a:r>
          </a:p>
          <a:p>
            <a:r>
              <a:rPr lang="en-US" dirty="0"/>
              <a:t>Promote “student centered discourse”</a:t>
            </a:r>
          </a:p>
          <a:p>
            <a:pPr lvl="1"/>
            <a:r>
              <a:rPr lang="en-US" dirty="0"/>
              <a:t>Be a “guide on the side.”</a:t>
            </a:r>
          </a:p>
          <a:p>
            <a:r>
              <a:rPr lang="en-US" dirty="0"/>
              <a:t>Pedagogical research supports stance</a:t>
            </a:r>
          </a:p>
          <a:p>
            <a:pPr lvl="1"/>
            <a:r>
              <a:rPr lang="en-US" dirty="0"/>
              <a:t>Student engagement, retention and application rates all increase</a:t>
            </a:r>
          </a:p>
          <a:p>
            <a:pPr lvl="1"/>
            <a:r>
              <a:rPr lang="en-US" dirty="0"/>
              <a:t>“Make the brain active, not the person.” (</a:t>
            </a:r>
            <a:r>
              <a:rPr lang="en-US" dirty="0" err="1"/>
              <a:t>Nesra</a:t>
            </a:r>
            <a:r>
              <a:rPr lang="en-US" dirty="0"/>
              <a:t> </a:t>
            </a:r>
            <a:r>
              <a:rPr lang="en-US" dirty="0" err="1"/>
              <a:t>Yannier</a:t>
            </a:r>
            <a:r>
              <a:rPr lang="en-US" dirty="0"/>
              <a:t>, </a:t>
            </a:r>
            <a:r>
              <a:rPr lang="en-US" i="1" dirty="0">
                <a:hlinkClick r:id="rId3"/>
              </a:rPr>
              <a:t>Science</a:t>
            </a:r>
            <a:r>
              <a:rPr lang="en-US" dirty="0"/>
              <a:t> 2021)</a:t>
            </a: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B6869306-0563-CB5B-731C-74BD51AD2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7694">
            <a:off x="138802" y="2175637"/>
            <a:ext cx="4338013" cy="16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53FC-D89A-BFE1-3ECF-DAFBBD21A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6" y="181435"/>
            <a:ext cx="8229600" cy="62424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Making the Abstract Obvious</a:t>
            </a:r>
            <a:br>
              <a:rPr lang="en-US" dirty="0"/>
            </a:br>
            <a:r>
              <a:rPr lang="en-US" dirty="0"/>
              <a:t>Learning Activity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DBF0911-2FA0-4800-B613-550D08CEB71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57200" y="1177636"/>
          <a:ext cx="4040188" cy="32650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3591597548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3605128175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1583665915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121160022"/>
                    </a:ext>
                  </a:extLst>
                </a:gridCol>
              </a:tblGrid>
              <a:tr h="3879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AVERAGE PRODUCTIVITY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MARGINAL PRODUCTIVITY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879961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247072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51671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76338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847194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01464"/>
                  </a:ext>
                </a:extLst>
              </a:tr>
              <a:tr h="47813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Farmer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323625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46161E-2A6D-BDDC-4E2D-5162FDDD3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4231" y="1073926"/>
            <a:ext cx="4041775" cy="47982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Eastern State</a:t>
            </a:r>
          </a:p>
          <a:p>
            <a:pPr algn="ctr"/>
            <a:r>
              <a:rPr lang="en-US" sz="1000" dirty="0"/>
              <a:t>(NOTE: Each square produces 100 bushels of apples)</a:t>
            </a:r>
          </a:p>
        </p:txBody>
      </p:sp>
      <p:pic>
        <p:nvPicPr>
          <p:cNvPr id="3074" name="Picture 2" descr="John Chapman Aka Johnny Appleseed Painting by Granger - Pixels">
            <a:extLst>
              <a:ext uri="{FF2B5EF4-FFF2-40B4-BE49-F238E27FC236}">
                <a16:creationId xmlns:a16="http://schemas.microsoft.com/office/drawing/2014/main" id="{18C8DA93-EBE0-E387-D39C-92BE0C6A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71" y="0"/>
            <a:ext cx="909070" cy="13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5A9C0C2-697D-2C21-8279-ABF287427560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645025" y="2165350"/>
          <a:ext cx="4041772" cy="25603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10443">
                  <a:extLst>
                    <a:ext uri="{9D8B030D-6E8A-4147-A177-3AD203B41FA5}">
                      <a16:colId xmlns:a16="http://schemas.microsoft.com/office/drawing/2014/main" val="3461856649"/>
                    </a:ext>
                  </a:extLst>
                </a:gridCol>
                <a:gridCol w="1010443">
                  <a:extLst>
                    <a:ext uri="{9D8B030D-6E8A-4147-A177-3AD203B41FA5}">
                      <a16:colId xmlns:a16="http://schemas.microsoft.com/office/drawing/2014/main" val="1558124267"/>
                    </a:ext>
                  </a:extLst>
                </a:gridCol>
                <a:gridCol w="1010443">
                  <a:extLst>
                    <a:ext uri="{9D8B030D-6E8A-4147-A177-3AD203B41FA5}">
                      <a16:colId xmlns:a16="http://schemas.microsoft.com/office/drawing/2014/main" val="931882264"/>
                    </a:ext>
                  </a:extLst>
                </a:gridCol>
                <a:gridCol w="1010443">
                  <a:extLst>
                    <a:ext uri="{9D8B030D-6E8A-4147-A177-3AD203B41FA5}">
                      <a16:colId xmlns:a16="http://schemas.microsoft.com/office/drawing/2014/main" val="273357644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38226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504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12448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74515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7034C46-CFB5-78CC-E411-752EF250BFF2}"/>
              </a:ext>
            </a:extLst>
          </p:cNvPr>
          <p:cNvSpPr txBox="1"/>
          <p:nvPr/>
        </p:nvSpPr>
        <p:spPr>
          <a:xfrm>
            <a:off x="4752109" y="2166024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C6C4E-2EA2-9808-2044-91050BD3A89C}"/>
              </a:ext>
            </a:extLst>
          </p:cNvPr>
          <p:cNvSpPr txBox="1"/>
          <p:nvPr/>
        </p:nvSpPr>
        <p:spPr>
          <a:xfrm>
            <a:off x="5720719" y="2156210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130F4A-2554-ED85-7500-DA61D033D970}"/>
              </a:ext>
            </a:extLst>
          </p:cNvPr>
          <p:cNvSpPr txBox="1"/>
          <p:nvPr/>
        </p:nvSpPr>
        <p:spPr>
          <a:xfrm>
            <a:off x="6760124" y="2156209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CF4A50-169B-92E3-D10A-176899132B41}"/>
              </a:ext>
            </a:extLst>
          </p:cNvPr>
          <p:cNvSpPr txBox="1"/>
          <p:nvPr/>
        </p:nvSpPr>
        <p:spPr>
          <a:xfrm>
            <a:off x="4752109" y="2789268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1945-43EA-2C35-FFF7-F517B56E799C}"/>
              </a:ext>
            </a:extLst>
          </p:cNvPr>
          <p:cNvSpPr txBox="1"/>
          <p:nvPr/>
        </p:nvSpPr>
        <p:spPr>
          <a:xfrm>
            <a:off x="5714107" y="2812355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56959-1E07-DB50-ECB1-32E936F91930}"/>
              </a:ext>
            </a:extLst>
          </p:cNvPr>
          <p:cNvSpPr txBox="1"/>
          <p:nvPr/>
        </p:nvSpPr>
        <p:spPr>
          <a:xfrm>
            <a:off x="6753512" y="2811680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87A40-6C61-5E2A-E8D9-AADE505DC3C9}"/>
              </a:ext>
            </a:extLst>
          </p:cNvPr>
          <p:cNvSpPr txBox="1"/>
          <p:nvPr/>
        </p:nvSpPr>
        <p:spPr>
          <a:xfrm>
            <a:off x="7756063" y="2165349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6C3A3-1DAA-9C30-93B1-4035190B455E}"/>
              </a:ext>
            </a:extLst>
          </p:cNvPr>
          <p:cNvSpPr txBox="1"/>
          <p:nvPr/>
        </p:nvSpPr>
        <p:spPr>
          <a:xfrm>
            <a:off x="7756063" y="2811679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048824-8019-8126-5D23-4497D818D82A}"/>
              </a:ext>
            </a:extLst>
          </p:cNvPr>
          <p:cNvSpPr txBox="1"/>
          <p:nvPr/>
        </p:nvSpPr>
        <p:spPr>
          <a:xfrm>
            <a:off x="7756063" y="3458686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CBE70-A62C-E04A-4FB8-8BDEE2079E03}"/>
              </a:ext>
            </a:extLst>
          </p:cNvPr>
          <p:cNvSpPr txBox="1"/>
          <p:nvPr/>
        </p:nvSpPr>
        <p:spPr>
          <a:xfrm>
            <a:off x="4745398" y="3462267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F64BE-203E-1B05-EBEB-23F7790BEC86}"/>
              </a:ext>
            </a:extLst>
          </p:cNvPr>
          <p:cNvSpPr txBox="1"/>
          <p:nvPr/>
        </p:nvSpPr>
        <p:spPr>
          <a:xfrm>
            <a:off x="5729069" y="3445846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0BCAB4-CAB9-714A-A9D1-3FB04D75B139}"/>
              </a:ext>
            </a:extLst>
          </p:cNvPr>
          <p:cNvSpPr txBox="1"/>
          <p:nvPr/>
        </p:nvSpPr>
        <p:spPr>
          <a:xfrm>
            <a:off x="4741330" y="4092673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339869-3C9E-E652-94CE-F53FDA9DC9AC}"/>
              </a:ext>
            </a:extLst>
          </p:cNvPr>
          <p:cNvSpPr txBox="1"/>
          <p:nvPr/>
        </p:nvSpPr>
        <p:spPr>
          <a:xfrm>
            <a:off x="5729069" y="4108598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FD040-B906-96F8-AEB9-D3E88F26EAF4}"/>
              </a:ext>
            </a:extLst>
          </p:cNvPr>
          <p:cNvSpPr txBox="1"/>
          <p:nvPr/>
        </p:nvSpPr>
        <p:spPr>
          <a:xfrm>
            <a:off x="6747657" y="3458010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A63506-8C22-18C1-8FC9-6C6626DF0590}"/>
              </a:ext>
            </a:extLst>
          </p:cNvPr>
          <p:cNvSpPr txBox="1"/>
          <p:nvPr/>
        </p:nvSpPr>
        <p:spPr>
          <a:xfrm>
            <a:off x="6753512" y="4108598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3ACA85-4C46-2E25-2634-9E1C465DF538}"/>
              </a:ext>
            </a:extLst>
          </p:cNvPr>
          <p:cNvSpPr txBox="1"/>
          <p:nvPr/>
        </p:nvSpPr>
        <p:spPr>
          <a:xfrm>
            <a:off x="7749214" y="4092636"/>
            <a:ext cx="85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Farmer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1D15C-8163-EADE-EC69-7278B2CA7956}"/>
              </a:ext>
            </a:extLst>
          </p:cNvPr>
          <p:cNvSpPr txBox="1"/>
          <p:nvPr/>
        </p:nvSpPr>
        <p:spPr>
          <a:xfrm>
            <a:off x="2532956" y="4011512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266 2/3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6AEF0-03F5-BFEC-7DB5-D7791CA3977D}"/>
              </a:ext>
            </a:extLst>
          </p:cNvPr>
          <p:cNvSpPr txBox="1"/>
          <p:nvPr/>
        </p:nvSpPr>
        <p:spPr>
          <a:xfrm>
            <a:off x="2724721" y="160703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9E35A-5076-6FE4-01C6-6400F39424AD}"/>
              </a:ext>
            </a:extLst>
          </p:cNvPr>
          <p:cNvSpPr txBox="1"/>
          <p:nvPr/>
        </p:nvSpPr>
        <p:spPr>
          <a:xfrm>
            <a:off x="3808521" y="160220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563936-45D0-280D-4515-1A0A076E330F}"/>
              </a:ext>
            </a:extLst>
          </p:cNvPr>
          <p:cNvSpPr txBox="1"/>
          <p:nvPr/>
        </p:nvSpPr>
        <p:spPr>
          <a:xfrm>
            <a:off x="1644948" y="209185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F66251-FA7D-4D10-D863-F3D6A3103E17}"/>
              </a:ext>
            </a:extLst>
          </p:cNvPr>
          <p:cNvSpPr txBox="1"/>
          <p:nvPr/>
        </p:nvSpPr>
        <p:spPr>
          <a:xfrm>
            <a:off x="2721310" y="211881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F2021C-0A25-2056-D994-EB440CEE7C9A}"/>
              </a:ext>
            </a:extLst>
          </p:cNvPr>
          <p:cNvSpPr txBox="1"/>
          <p:nvPr/>
        </p:nvSpPr>
        <p:spPr>
          <a:xfrm>
            <a:off x="3687382" y="209850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253021-FB5C-FA93-F28B-95A88D820BF2}"/>
              </a:ext>
            </a:extLst>
          </p:cNvPr>
          <p:cNvSpPr txBox="1"/>
          <p:nvPr/>
        </p:nvSpPr>
        <p:spPr>
          <a:xfrm>
            <a:off x="1644948" y="25906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2C4C6-D487-9738-F8E8-46C05A4DE1ED}"/>
              </a:ext>
            </a:extLst>
          </p:cNvPr>
          <p:cNvSpPr txBox="1"/>
          <p:nvPr/>
        </p:nvSpPr>
        <p:spPr>
          <a:xfrm>
            <a:off x="2532957" y="259457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433 1/3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03333F-AE4B-9CE5-562E-93F03780FB20}"/>
              </a:ext>
            </a:extLst>
          </p:cNvPr>
          <p:cNvSpPr txBox="1"/>
          <p:nvPr/>
        </p:nvSpPr>
        <p:spPr>
          <a:xfrm>
            <a:off x="3673738" y="257175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BBDFBE-8F20-3A2C-3EBF-83B2AA03E9B2}"/>
              </a:ext>
            </a:extLst>
          </p:cNvPr>
          <p:cNvSpPr txBox="1"/>
          <p:nvPr/>
        </p:nvSpPr>
        <p:spPr>
          <a:xfrm>
            <a:off x="1638758" y="30523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DBABEF-594E-49E9-83F8-F4C4A49D013E}"/>
              </a:ext>
            </a:extLst>
          </p:cNvPr>
          <p:cNvSpPr txBox="1"/>
          <p:nvPr/>
        </p:nvSpPr>
        <p:spPr>
          <a:xfrm>
            <a:off x="2724721" y="304287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109391-E53B-810A-C90A-9B59F51B0DB6}"/>
              </a:ext>
            </a:extLst>
          </p:cNvPr>
          <p:cNvSpPr txBox="1"/>
          <p:nvPr/>
        </p:nvSpPr>
        <p:spPr>
          <a:xfrm>
            <a:off x="3681844" y="302458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61A9C8-C291-20F9-640A-0570FB8C1F42}"/>
              </a:ext>
            </a:extLst>
          </p:cNvPr>
          <p:cNvSpPr txBox="1"/>
          <p:nvPr/>
        </p:nvSpPr>
        <p:spPr>
          <a:xfrm>
            <a:off x="1623154" y="355120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DAB315-B04E-655A-D596-F84C8134D03B}"/>
              </a:ext>
            </a:extLst>
          </p:cNvPr>
          <p:cNvSpPr txBox="1"/>
          <p:nvPr/>
        </p:nvSpPr>
        <p:spPr>
          <a:xfrm>
            <a:off x="2721309" y="35581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B3201-B1FD-1B32-6DFA-55FD583FE555}"/>
              </a:ext>
            </a:extLst>
          </p:cNvPr>
          <p:cNvSpPr txBox="1"/>
          <p:nvPr/>
        </p:nvSpPr>
        <p:spPr>
          <a:xfrm>
            <a:off x="3696730" y="35581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5176B4-35D1-F965-9AEF-D7A1AB146569}"/>
              </a:ext>
            </a:extLst>
          </p:cNvPr>
          <p:cNvSpPr txBox="1"/>
          <p:nvPr/>
        </p:nvSpPr>
        <p:spPr>
          <a:xfrm>
            <a:off x="1638757" y="40183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EC3F63-9FCB-0735-2C40-E1DC81ECD09D}"/>
              </a:ext>
            </a:extLst>
          </p:cNvPr>
          <p:cNvSpPr txBox="1"/>
          <p:nvPr/>
        </p:nvSpPr>
        <p:spPr>
          <a:xfrm>
            <a:off x="1698479" y="159750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A8CF42-6ECE-426E-1976-461277469B52}"/>
              </a:ext>
            </a:extLst>
          </p:cNvPr>
          <p:cNvSpPr txBox="1"/>
          <p:nvPr/>
        </p:nvSpPr>
        <p:spPr>
          <a:xfrm>
            <a:off x="3820543" y="40108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8286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4" grpId="0"/>
      <p:bldP spid="5" grpId="0"/>
      <p:bldP spid="9" grpId="0"/>
      <p:bldP spid="10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74991df8-1fae-41d1-9086-a75a327a0824"/>
  <p:tag name="SLIDO_EVENT_SECTION_UUID" val="96eb1ee0-5da0-4e3f-a740-e5357cfdb41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D5A4FF975C9F4281CDEF8C21DC3C73" ma:contentTypeVersion="15" ma:contentTypeDescription="Create a new document." ma:contentTypeScope="" ma:versionID="e874add4fb57272a247ff39fc69fd413">
  <xsd:schema xmlns:xsd="http://www.w3.org/2001/XMLSchema" xmlns:xs="http://www.w3.org/2001/XMLSchema" xmlns:p="http://schemas.microsoft.com/office/2006/metadata/properties" xmlns:ns2="c337cffb-e93c-4b47-be1b-7c9b4a443e6f" xmlns:ns3="d64264fa-5603-4e4e-a2f4-32f4724a08c4" xmlns:ns4="c4332fd0-4f68-4a7b-b10f-2770331d7b2c" targetNamespace="http://schemas.microsoft.com/office/2006/metadata/properties" ma:root="true" ma:fieldsID="b29d27557ca43df8f3bd62b797ebda50" ns2:_="" ns3:_="" ns4:_="">
    <xsd:import namespace="c337cffb-e93c-4b47-be1b-7c9b4a443e6f"/>
    <xsd:import namespace="d64264fa-5603-4e4e-a2f4-32f4724a08c4"/>
    <xsd:import namespace="c4332fd0-4f68-4a7b-b10f-2770331d7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Location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7cffb-e93c-4b47-be1b-7c9b4a443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94cc3ae-357c-4eb4-84e8-520ab3b4f5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264fa-5603-4e4e-a2f4-32f4724a08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b46f74-edb8-4efc-b982-15f4bb6f9c80}" ma:internalName="TaxCatchAll" ma:showField="CatchAllData" ma:web="c4332fd0-4f68-4a7b-b10f-2770331d7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32fd0-4f68-4a7b-b10f-2770331d7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7cffb-e93c-4b47-be1b-7c9b4a443e6f">
      <Terms xmlns="http://schemas.microsoft.com/office/infopath/2007/PartnerControls"/>
    </lcf76f155ced4ddcb4097134ff3c332f>
    <TaxCatchAll xmlns="d64264fa-5603-4e4e-a2f4-32f4724a08c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71D721-D509-4B7D-A8BE-91E96B7BB8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37cffb-e93c-4b47-be1b-7c9b4a443e6f"/>
    <ds:schemaRef ds:uri="d64264fa-5603-4e4e-a2f4-32f4724a08c4"/>
    <ds:schemaRef ds:uri="c4332fd0-4f68-4a7b-b10f-2770331d7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7E31B3-7489-4615-9CFF-82F6E2ADCB3C}">
  <ds:schemaRefs>
    <ds:schemaRef ds:uri="http://purl.org/dc/terms/"/>
    <ds:schemaRef ds:uri="http://schemas.microsoft.com/office/2006/metadata/properties"/>
    <ds:schemaRef ds:uri="c4332fd0-4f68-4a7b-b10f-2770331d7b2c"/>
    <ds:schemaRef ds:uri="http://www.w3.org/XML/1998/namespace"/>
    <ds:schemaRef ds:uri="d64264fa-5603-4e4e-a2f4-32f4724a08c4"/>
    <ds:schemaRef ds:uri="http://purl.org/dc/elements/1.1/"/>
    <ds:schemaRef ds:uri="c337cffb-e93c-4b47-be1b-7c9b4a443e6f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9CA40E-D624-4160-90BC-757556DCDF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745</Words>
  <Application>Microsoft Office PowerPoint</Application>
  <PresentationFormat>On-screen Show (16:9)</PresentationFormat>
  <Paragraphs>233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Courier New</vt:lpstr>
      <vt:lpstr>Wingdings</vt:lpstr>
      <vt:lpstr>Wingdings 3</vt:lpstr>
      <vt:lpstr>Office Theme</vt:lpstr>
      <vt:lpstr>1_Office Theme</vt:lpstr>
      <vt:lpstr>Gateway to Westward Expansion</vt:lpstr>
      <vt:lpstr>Disclaimer</vt:lpstr>
      <vt:lpstr>About Me</vt:lpstr>
      <vt:lpstr>Agenda</vt:lpstr>
      <vt:lpstr>Disrespecting the Dismal Science: Challenges for teaching econ in social studies</vt:lpstr>
      <vt:lpstr>Page One Economics: Marginal Product of Labor &amp; W. Expansion</vt:lpstr>
      <vt:lpstr>Marginal Product of Labor &amp; Census Data </vt:lpstr>
      <vt:lpstr>Making the Abstract Obvious Learning Activity</vt:lpstr>
      <vt:lpstr>Making the Abstract Obvious Learning Activity</vt:lpstr>
      <vt:lpstr>Making the Abstract Obvious Learning Activity</vt:lpstr>
      <vt:lpstr>MPL &amp; Westward Expansion Takeaways</vt:lpstr>
      <vt:lpstr>Additional Resources: FRASER</vt:lpstr>
      <vt:lpstr>Additional Resources: Carrying It Forward</vt:lpstr>
      <vt:lpstr>THANK YOU</vt:lpstr>
    </vt:vector>
  </TitlesOfParts>
  <Company>FRB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Kathie L Lauher</dc:creator>
  <cp:lastModifiedBy>Mike Kaiman</cp:lastModifiedBy>
  <cp:revision>169</cp:revision>
  <dcterms:created xsi:type="dcterms:W3CDTF">2017-05-10T20:57:33Z</dcterms:created>
  <dcterms:modified xsi:type="dcterms:W3CDTF">2025-03-17T13:49:23Z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  <property fmtid="{D5CDD505-2E9C-101B-9397-08002B2CF9AE}" pid="3" name="MSIP_Label_65269c60-0483-4c57-9e8c-3779d6900235_Enabled">
    <vt:lpwstr>true</vt:lpwstr>
  </property>
  <property fmtid="{D5CDD505-2E9C-101B-9397-08002B2CF9AE}" pid="4" name="MSIP_Label_65269c60-0483-4c57-9e8c-3779d6900235_SetDate">
    <vt:lpwstr>2023-10-04T18:57:42Z</vt:lpwstr>
  </property>
  <property fmtid="{D5CDD505-2E9C-101B-9397-08002B2CF9AE}" pid="5" name="MSIP_Label_65269c60-0483-4c57-9e8c-3779d6900235_Method">
    <vt:lpwstr>Privileged</vt:lpwstr>
  </property>
  <property fmtid="{D5CDD505-2E9C-101B-9397-08002B2CF9AE}" pid="6" name="MSIP_Label_65269c60-0483-4c57-9e8c-3779d6900235_Name">
    <vt:lpwstr>65269c60-0483-4c57-9e8c-3779d6900235</vt:lpwstr>
  </property>
  <property fmtid="{D5CDD505-2E9C-101B-9397-08002B2CF9AE}" pid="7" name="MSIP_Label_65269c60-0483-4c57-9e8c-3779d6900235_SiteId">
    <vt:lpwstr>b397c653-5b19-463f-b9fc-af658ded9128</vt:lpwstr>
  </property>
  <property fmtid="{D5CDD505-2E9C-101B-9397-08002B2CF9AE}" pid="8" name="MSIP_Label_65269c60-0483-4c57-9e8c-3779d6900235_ActionId">
    <vt:lpwstr>30699bb7-97bf-4f8d-8c95-f633766878cf</vt:lpwstr>
  </property>
  <property fmtid="{D5CDD505-2E9C-101B-9397-08002B2CF9AE}" pid="9" name="MSIP_Label_65269c60-0483-4c57-9e8c-3779d6900235_ContentBits">
    <vt:lpwstr>0</vt:lpwstr>
  </property>
  <property fmtid="{D5CDD505-2E9C-101B-9397-08002B2CF9AE}" pid="10" name="ContentTypeId">
    <vt:lpwstr>0x010100A2D5A4FF975C9F4281CDEF8C21DC3C73</vt:lpwstr>
  </property>
  <property fmtid="{D5CDD505-2E9C-101B-9397-08002B2CF9AE}" pid="11" name="MediaServiceImageTags">
    <vt:lpwstr/>
  </property>
</Properties>
</file>